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351" r:id="rId3"/>
    <p:sldId id="567" r:id="rId4"/>
    <p:sldId id="350" r:id="rId5"/>
    <p:sldId id="430" r:id="rId6"/>
    <p:sldId id="447" r:id="rId7"/>
    <p:sldId id="474" r:id="rId8"/>
    <p:sldId id="477" r:id="rId9"/>
    <p:sldId id="475" r:id="rId10"/>
    <p:sldId id="353" r:id="rId11"/>
    <p:sldId id="469" r:id="rId12"/>
    <p:sldId id="470" r:id="rId13"/>
    <p:sldId id="471" r:id="rId14"/>
    <p:sldId id="489" r:id="rId15"/>
    <p:sldId id="490" r:id="rId16"/>
    <p:sldId id="566" r:id="rId17"/>
    <p:sldId id="472" r:id="rId18"/>
    <p:sldId id="501" r:id="rId19"/>
    <p:sldId id="487" r:id="rId20"/>
    <p:sldId id="506" r:id="rId21"/>
    <p:sldId id="473" r:id="rId22"/>
    <p:sldId id="503" r:id="rId23"/>
    <p:sldId id="502" r:id="rId24"/>
    <p:sldId id="505" r:id="rId25"/>
    <p:sldId id="529" r:id="rId26"/>
    <p:sldId id="478" r:id="rId27"/>
    <p:sldId id="500" r:id="rId28"/>
    <p:sldId id="479" r:id="rId29"/>
    <p:sldId id="530" r:id="rId30"/>
    <p:sldId id="499" r:id="rId31"/>
    <p:sldId id="531" r:id="rId32"/>
    <p:sldId id="532" r:id="rId33"/>
    <p:sldId id="565" r:id="rId34"/>
    <p:sldId id="539" r:id="rId35"/>
    <p:sldId id="540" r:id="rId36"/>
    <p:sldId id="488" r:id="rId37"/>
    <p:sldId id="494" r:id="rId38"/>
    <p:sldId id="495" r:id="rId39"/>
    <p:sldId id="496" r:id="rId40"/>
    <p:sldId id="498" r:id="rId41"/>
    <p:sldId id="497" r:id="rId42"/>
    <p:sldId id="481" r:id="rId43"/>
    <p:sldId id="480" r:id="rId44"/>
    <p:sldId id="534" r:id="rId45"/>
    <p:sldId id="535" r:id="rId46"/>
    <p:sldId id="536" r:id="rId47"/>
    <p:sldId id="484" r:id="rId48"/>
    <p:sldId id="537" r:id="rId49"/>
    <p:sldId id="56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86428"/>
  </p:normalViewPr>
  <p:slideViewPr>
    <p:cSldViewPr snapToGrid="0" snapToObjects="1">
      <p:cViewPr varScale="1">
        <p:scale>
          <a:sx n="157" d="100"/>
          <a:sy n="157" d="100"/>
        </p:scale>
        <p:origin x="1296" y="168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34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9.tiff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8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7" Type="http://schemas.openxmlformats.org/officeDocument/2006/relationships/image" Target="../media/image57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59.png"/><Relationship Id="rId10" Type="http://schemas.openxmlformats.org/officeDocument/2006/relationships/image" Target="../media/image32.png"/><Relationship Id="rId4" Type="http://schemas.openxmlformats.org/officeDocument/2006/relationships/image" Target="../media/image58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7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9" Type="http://schemas.openxmlformats.org/officeDocument/2006/relationships/image" Target="../media/image3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61.png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4" Type="http://schemas.openxmlformats.org/officeDocument/2006/relationships/image" Target="../media/image600.png"/><Relationship Id="rId9" Type="http://schemas.openxmlformats.org/officeDocument/2006/relationships/image" Target="../media/image35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hienjuho.com/courses/cse417t/hw1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tiff"/><Relationship Id="rId4" Type="http://schemas.openxmlformats.org/officeDocument/2006/relationships/image" Target="../media/image3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tiff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7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5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58694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3E49-0404-C940-87D7-EB629AC56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Growth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BC07DA-7C0B-384C-8227-97959B91FA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6168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What we know so far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Positive rays: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Positive intervals: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Convex sets: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about </a:t>
                </a:r>
                <a:r>
                  <a:rPr lang="en-US" dirty="0">
                    <a:solidFill>
                      <a:schemeClr val="accent1"/>
                    </a:solidFill>
                  </a:rPr>
                  <a:t>H</a:t>
                </a:r>
                <a:r>
                  <a:rPr lang="en-US" dirty="0"/>
                  <a:t> = 2-D Perceptron?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Generally hard to write down the growth function exactly</a:t>
                </a:r>
              </a:p>
              <a:p>
                <a:pPr lvl="1"/>
                <a:r>
                  <a:rPr lang="en-US" dirty="0"/>
                  <a:t>Goal: “bound” the growth function using some proxy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BC07DA-7C0B-384C-8227-97959B91FA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61687"/>
              </a:xfrm>
              <a:blipFill>
                <a:blip r:embed="rId2"/>
                <a:stretch>
                  <a:fillRect l="-96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579A10C-F5F9-F642-822B-3FAF5E0E0691}"/>
              </a:ext>
            </a:extLst>
          </p:cNvPr>
          <p:cNvSpPr txBox="1"/>
          <p:nvPr/>
        </p:nvSpPr>
        <p:spPr>
          <a:xfrm>
            <a:off x="2755392" y="410260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0CD9A-1A17-5745-82DF-F817FA1BED9A}"/>
              </a:ext>
            </a:extLst>
          </p:cNvPr>
          <p:cNvSpPr txBox="1"/>
          <p:nvPr/>
        </p:nvSpPr>
        <p:spPr>
          <a:xfrm>
            <a:off x="2743200" y="4483468"/>
            <a:ext cx="4700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3C5D3-DEE1-1D4D-9BC0-8F9132CD79C4}"/>
              </a:ext>
            </a:extLst>
          </p:cNvPr>
          <p:cNvSpPr txBox="1"/>
          <p:nvPr/>
        </p:nvSpPr>
        <p:spPr>
          <a:xfrm>
            <a:off x="2755392" y="4852136"/>
            <a:ext cx="3161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DABC9C-0674-A84B-9C72-4B7FCC3ED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187" y="4318051"/>
            <a:ext cx="3028089" cy="127476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BA6BEB-C6FC-4E45-8713-3D25AC1F8D5B}"/>
              </a:ext>
            </a:extLst>
          </p:cNvPr>
          <p:cNvSpPr/>
          <p:nvPr/>
        </p:nvSpPr>
        <p:spPr>
          <a:xfrm>
            <a:off x="7544835" y="3828288"/>
            <a:ext cx="1822704" cy="19080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4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Growth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6325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More definitions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u="sng" dirty="0"/>
                  <a:t>Shatter: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u="sng" dirty="0"/>
                  <a:t>Break point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peek at the key result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(take this as a fact for now)</a:t>
                </a:r>
              </a:p>
              <a:p>
                <a:pPr lvl="1"/>
                <a:r>
                  <a:rPr lang="en-US" dirty="0"/>
                  <a:t>If there are no break points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br>
                  <a:rPr lang="en-US" dirty="0"/>
                </a:br>
                <a:br>
                  <a:rPr lang="en-US" sz="1200" dirty="0">
                    <a:solidFill>
                      <a:schemeClr val="tx1"/>
                    </a:solidFill>
                  </a:rPr>
                </a:br>
                <a:r>
                  <a:rPr lang="en-US" sz="1200" dirty="0">
                    <a:solidFill>
                      <a:schemeClr val="tx1"/>
                    </a:solidFill>
                  </a:rPr>
                  <a:t>	</a:t>
                </a:r>
                <a:r>
                  <a:rPr lang="en-US" dirty="0">
                    <a:solidFill>
                      <a:schemeClr val="tx1"/>
                    </a:solidFill>
                  </a:rPr>
                  <a:t>In particular,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63250" cy="5032375"/>
              </a:xfrm>
              <a:blipFill>
                <a:blip r:embed="rId2"/>
                <a:stretch>
                  <a:fillRect l="-1061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2CE66CF-DB4F-1840-9013-01B36A5F95CC}"/>
              </a:ext>
            </a:extLst>
          </p:cNvPr>
          <p:cNvGrpSpPr/>
          <p:nvPr/>
        </p:nvGrpSpPr>
        <p:grpSpPr>
          <a:xfrm>
            <a:off x="8736269" y="5220773"/>
            <a:ext cx="3292007" cy="1517984"/>
            <a:chOff x="8143875" y="284013"/>
            <a:chExt cx="3814763" cy="158523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44EFFC4-6D29-AB48-8F98-1AAD7A24A089}"/>
                </a:ext>
              </a:extLst>
            </p:cNvPr>
            <p:cNvSpPr/>
            <p:nvPr/>
          </p:nvSpPr>
          <p:spPr>
            <a:xfrm>
              <a:off x="8143875" y="284013"/>
              <a:ext cx="3814763" cy="15852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E700C-2AAC-7946-BE6B-C5698042593D}"/>
                    </a:ext>
                  </a:extLst>
                </p:cNvPr>
                <p:cNvSpPr txBox="1"/>
                <p:nvPr/>
              </p:nvSpPr>
              <p:spPr>
                <a:xfrm>
                  <a:off x="8324815" y="414910"/>
                  <a:ext cx="3374876" cy="12620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A bit more accurately: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a14:m>
                  <a:r>
                    <a:rPr lang="en-US" sz="2000" b="0" dirty="0">
                      <a:solidFill>
                        <a:schemeClr val="bg1"/>
                      </a:solidFill>
                    </a:rPr>
                    <a:t>, or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sz="20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E700C-2AAC-7946-BE6B-C56980425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15" y="414910"/>
                  <a:ext cx="3374876" cy="1262011"/>
                </a:xfrm>
                <a:prstGeom prst="rect">
                  <a:avLst/>
                </a:prstGeom>
                <a:blipFill>
                  <a:blip r:embed="rId3"/>
                  <a:stretch>
                    <a:fillRect l="-2174" t="-9375" r="-1304" b="-239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1FEA97-8292-F348-9396-455495FE6D28}"/>
              </a:ext>
            </a:extLst>
          </p:cNvPr>
          <p:cNvCxnSpPr>
            <a:cxnSpLocks/>
          </p:cNvCxnSpPr>
          <p:nvPr/>
        </p:nvCxnSpPr>
        <p:spPr>
          <a:xfrm>
            <a:off x="6096000" y="6476218"/>
            <a:ext cx="2589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31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What are the break points for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D1126E-D701-6B48-B3A1-7A5399969409}"/>
              </a:ext>
            </a:extLst>
          </p:cNvPr>
          <p:cNvGrpSpPr/>
          <p:nvPr/>
        </p:nvGrpSpPr>
        <p:grpSpPr>
          <a:xfrm>
            <a:off x="713597" y="5432887"/>
            <a:ext cx="2884341" cy="936157"/>
            <a:chOff x="1921935" y="2835187"/>
            <a:chExt cx="7315200" cy="271313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50A655-E870-754C-A9BF-5C3FCB0C097C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893700"/>
              <a:chOff x="3869268" y="4141358"/>
              <a:chExt cx="7315200" cy="89370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A1B26BF-97F1-9F4F-AF24-F6AA980EC9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83AF6D2-FF17-0B44-8737-BFAC6FEFA0DA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8AAE2E9-5906-8349-9659-FCBF5E47D04D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E81EEAF-F253-234D-92E5-15042705E1AF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B52EEBF-CCAA-334D-923D-47BAEA974802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D4E63DB-A0FB-1B45-A946-A14253AD90C4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4A48C47-7477-2D44-8A4D-B1934ECDF3B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EAD5E9-6F52-AF4E-849B-B3FDB594B681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8" cy="624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D9D819E-AA1E-BA49-8E7E-164AB43966CB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08893E-D052-1245-8365-6A53B14E454D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4B1BDE2-5B72-9544-9714-E9DBFB9E7DED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E9F1FD-C920-7B49-95D6-B271E00DC076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4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E9F1FD-C920-7B49-95D6-B271E00DC0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4"/>
                    <a:ext cx="389468" cy="62439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7A2D931-00DC-3547-BCD6-9936B53F57F4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2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7A2D931-00DC-3547-BCD6-9936B53F57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2" y="4410667"/>
                    <a:ext cx="389468" cy="62439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1B2FB16-A8BF-BF44-AC4E-091D8FA8A220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5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1B2FB16-A8BF-BF44-AC4E-091D8FA8A2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5" y="4410667"/>
                    <a:ext cx="389468" cy="62439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E9981CD-7F6C-F745-8707-395691B88DC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399" y="4406754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E9981CD-7F6C-F745-8707-395691B88D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399" y="4406754"/>
                    <a:ext cx="389468" cy="62439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FE9ED3-79A9-5140-8F49-9B9044800028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FE9ED3-79A9-5140-8F49-9B90448000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7"/>
                    <a:ext cx="389468" cy="62439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7F89515-5149-9842-9902-A061A38F63B5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2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7F89515-5149-9842-9902-A061A38F63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2" y="4410667"/>
                    <a:ext cx="389468" cy="62439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A767A91-7379-9548-940A-09D591F41592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7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A767A91-7379-9548-940A-09D591F415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7" y="4410667"/>
                    <a:ext cx="389468" cy="62439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CAC3371-7824-3247-8FD8-F4364838DC46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1"/>
                    <a:ext cx="553003" cy="6243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CAC3371-7824-3247-8FD8-F4364838DC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1"/>
                    <a:ext cx="553003" cy="62439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D02144E-02C3-7F40-8B4F-A887528F0A50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7" y="4406755"/>
                    <a:ext cx="621194" cy="6243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D02144E-02C3-7F40-8B4F-A887528F0A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7" y="4406755"/>
                    <a:ext cx="621194" cy="62439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238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C44CF5-F20E-2540-B329-C7C99EF821F6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280029"/>
              <a:chOff x="3869268" y="3420695"/>
              <a:chExt cx="7315200" cy="2280029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0F224BC-CBF8-EC4A-BD8E-824A0AEF81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83F3E1C-90D7-5040-B818-259DBDE14D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7344BC4-0248-6747-B851-998147F454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B4A647B-07FA-B143-9F1E-1BD0B2BA4865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8" cy="6243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B4A647B-07FA-B143-9F1E-1BD0B2BA48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8" cy="62439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18BF67-72E3-CF42-BE31-2A3DF5964691}"/>
                </a:ext>
              </a:extLst>
            </p:cNvPr>
            <p:cNvSpPr txBox="1"/>
            <p:nvPr/>
          </p:nvSpPr>
          <p:spPr>
            <a:xfrm>
              <a:off x="5172122" y="2835187"/>
              <a:ext cx="1533507" cy="624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5B3198-2F66-C44B-AC20-B33792F5594E}"/>
                </a:ext>
              </a:extLst>
            </p:cNvPr>
            <p:cNvSpPr txBox="1"/>
            <p:nvPr/>
          </p:nvSpPr>
          <p:spPr>
            <a:xfrm>
              <a:off x="3574003" y="2835187"/>
              <a:ext cx="1484721" cy="624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1A1991-10EA-3E4F-8BF8-7A1091670FE1}"/>
              </a:ext>
            </a:extLst>
          </p:cNvPr>
          <p:cNvGrpSpPr/>
          <p:nvPr/>
        </p:nvGrpSpPr>
        <p:grpSpPr>
          <a:xfrm>
            <a:off x="4087161" y="5416492"/>
            <a:ext cx="2884342" cy="1037468"/>
            <a:chOff x="1752601" y="3367233"/>
            <a:chExt cx="7315200" cy="263120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1CA82DF-E896-E64D-A43B-B8942257507D}"/>
                </a:ext>
              </a:extLst>
            </p:cNvPr>
            <p:cNvGrpSpPr/>
            <p:nvPr/>
          </p:nvGrpSpPr>
          <p:grpSpPr>
            <a:xfrm>
              <a:off x="1752601" y="4517057"/>
              <a:ext cx="7315200" cy="815713"/>
              <a:chOff x="3869268" y="4141358"/>
              <a:chExt cx="7315200" cy="815713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5A1B2D3-B91C-FF49-B160-32A9D6CDCD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83BDAF5-2DFF-9D42-B2FA-A7F80A2083FB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AD0845B-0925-D848-B4AF-3A73589681C1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4DDEA48-5CD0-3F49-B657-3EADF9095F18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650FA09-6971-D348-9327-6F2B0A23872F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E0E14EA-1484-8741-833C-27B19A88C1E4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8F38487-F25A-A144-8B59-B33095756C9A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4F4E231-A541-224B-92C9-DA2ABA69449F}"/>
                  </a:ext>
                </a:extLst>
              </p:cNvPr>
              <p:cNvSpPr txBox="1"/>
              <p:nvPr/>
            </p:nvSpPr>
            <p:spPr>
              <a:xfrm>
                <a:off x="8303686" y="4141358"/>
                <a:ext cx="389468" cy="546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5C8EA2D-BC98-8948-89E7-9B3D21C71558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1FD163F-2CE3-E945-A1E8-3026F9BC7C60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059E382-DB56-5F42-8527-7BA0D6131F88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F9FA095-1FAF-1344-A0FC-FC5BC13432A0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4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F9FA095-1FAF-1344-A0FC-FC5BC13432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4"/>
                    <a:ext cx="389468" cy="54640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4DD4C607-D7FC-9F44-9F0B-BBB8158F5BF4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4DD4C607-D7FC-9F44-9F0B-BBB8158F5B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7"/>
                    <a:ext cx="389468" cy="54640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0A3214D-01C1-2C4E-BA71-7A127F60848C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0A3214D-01C1-2C4E-BA71-7A127F6084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7"/>
                    <a:ext cx="389468" cy="54640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2C5EE77B-188E-1E43-9131-B22E67E0FCA7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2C5EE77B-188E-1E43-9131-B22E67E0FC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8" cy="54640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240363E-9DD0-0344-9D89-2625EB001082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1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240363E-9DD0-0344-9D89-2625EB0010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1" y="4410667"/>
                    <a:ext cx="389468" cy="54640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2B40BC7-D13E-AA41-9365-AC77AB318C5C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2B40BC7-D13E-AA41-9365-AC77AB318C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7"/>
                    <a:ext cx="389468" cy="54640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07E70A3-5DA6-4C49-8457-06E76580EA40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07E70A3-5DA6-4C49-8457-06E76580EA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7"/>
                    <a:ext cx="389468" cy="54640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40CED82-D660-AD41-BCFA-AD009641CFDB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8" y="4410512"/>
                    <a:ext cx="553003" cy="5464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40CED82-D660-AD41-BCFA-AD009641CF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8" y="4410512"/>
                    <a:ext cx="553003" cy="546403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3C7A5F4-EEA8-F34C-ABD1-D2C9F2842BA8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5" y="4406754"/>
                    <a:ext cx="621193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3C7A5F4-EEA8-F34C-ABD1-D2C9F2842B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5" y="4406754"/>
                    <a:ext cx="621193" cy="54640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4AF50FF-EDA3-784F-BBEE-BD3A5B5DD8F1}"/>
                </a:ext>
              </a:extLst>
            </p:cNvPr>
            <p:cNvGrpSpPr/>
            <p:nvPr/>
          </p:nvGrpSpPr>
          <p:grpSpPr>
            <a:xfrm>
              <a:off x="1752601" y="3796394"/>
              <a:ext cx="7315200" cy="2202040"/>
              <a:chOff x="3869268" y="3420695"/>
              <a:chExt cx="7315200" cy="220204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A55C1EC-476E-764F-AF32-A246884950BE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202040"/>
                <a:chOff x="3869268" y="3420695"/>
                <a:chExt cx="7315200" cy="2202040"/>
              </a:xfrm>
            </p:grpSpPr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DEE65263-2562-2341-8D84-37376FA5B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C43E583D-21D3-1D40-8130-3060A4A328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7FFF835E-5F52-7046-8527-6C8F5EF3C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D8E40A9F-5688-734E-AB57-3458CB874E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2" y="5076331"/>
                      <a:ext cx="389468" cy="5464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D8E40A9F-5688-734E-AB57-3458CB874EA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2" y="5076331"/>
                      <a:ext cx="389468" cy="546404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47154EC-5525-1C46-A3BB-FED4AD1F6C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778715D6-F4D4-8944-8983-A19D34AD4E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2" y="5076331"/>
                      <a:ext cx="389468" cy="5464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778715D6-F4D4-8944-8983-A19D34AD4E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2" y="5076331"/>
                      <a:ext cx="389468" cy="546404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D2ED3F6-77D7-6C4A-AAA0-F08843A3595D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CEAB01-8890-8146-B473-9E5EF0113526}"/>
                </a:ext>
              </a:extLst>
            </p:cNvPr>
            <p:cNvSpPr txBox="1"/>
            <p:nvPr/>
          </p:nvSpPr>
          <p:spPr>
            <a:xfrm>
              <a:off x="5500509" y="3367233"/>
              <a:ext cx="1533507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98B769A-7287-8540-B517-A2430B5B2C73}"/>
                </a:ext>
              </a:extLst>
            </p:cNvPr>
            <p:cNvSpPr txBox="1"/>
            <p:nvPr/>
          </p:nvSpPr>
          <p:spPr>
            <a:xfrm>
              <a:off x="3217606" y="3367233"/>
              <a:ext cx="1484721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CF513D-1E86-6A4B-B482-CB332B57528B}"/>
                </a:ext>
              </a:extLst>
            </p:cNvPr>
            <p:cNvSpPr txBox="1"/>
            <p:nvPr/>
          </p:nvSpPr>
          <p:spPr>
            <a:xfrm>
              <a:off x="7480375" y="3367233"/>
              <a:ext cx="1484721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656BE32-A305-1C4F-B5A2-2677F364E72A}"/>
              </a:ext>
            </a:extLst>
          </p:cNvPr>
          <p:cNvGrpSpPr/>
          <p:nvPr/>
        </p:nvGrpSpPr>
        <p:grpSpPr>
          <a:xfrm>
            <a:off x="7712547" y="5447078"/>
            <a:ext cx="1671694" cy="1112218"/>
            <a:chOff x="7717374" y="4558305"/>
            <a:chExt cx="2025994" cy="1317958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2D4FB639-49F8-3D42-954F-94AFB185DBCB}"/>
                </a:ext>
              </a:extLst>
            </p:cNvPr>
            <p:cNvSpPr/>
            <p:nvPr/>
          </p:nvSpPr>
          <p:spPr>
            <a:xfrm>
              <a:off x="7717374" y="4558305"/>
              <a:ext cx="1247770" cy="1317958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>
                  <a:solidFill>
                    <a:schemeClr val="tx1"/>
                  </a:solidFill>
                </a:rPr>
                <a:t>Predcit</a:t>
              </a:r>
              <a:r>
                <a:rPr lang="en-US" sz="800" dirty="0">
                  <a:solidFill>
                    <a:schemeClr val="tx1"/>
                  </a:solidFill>
                </a:rPr>
                <a:t> +1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778A34-D57B-DC47-9796-696A33EE1F2D}"/>
                </a:ext>
              </a:extLst>
            </p:cNvPr>
            <p:cNvSpPr txBox="1"/>
            <p:nvPr/>
          </p:nvSpPr>
          <p:spPr>
            <a:xfrm>
              <a:off x="8864930" y="5078783"/>
              <a:ext cx="878438" cy="571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Predict -1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EC6463C3-0A14-924F-84E7-7434BC18555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533" y="5296164"/>
            <a:ext cx="1349656" cy="136950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E4FA2FB-74C0-754B-93DE-3313095ABEC8}"/>
              </a:ext>
            </a:extLst>
          </p:cNvPr>
          <p:cNvSpPr txBox="1"/>
          <p:nvPr/>
        </p:nvSpPr>
        <p:spPr>
          <a:xfrm>
            <a:off x="605935" y="4804168"/>
            <a:ext cx="161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Positive Rays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93662ED-85A2-A647-9D12-12584AA5037A}"/>
              </a:ext>
            </a:extLst>
          </p:cNvPr>
          <p:cNvSpPr txBox="1"/>
          <p:nvPr/>
        </p:nvSpPr>
        <p:spPr>
          <a:xfrm>
            <a:off x="4077981" y="4804168"/>
            <a:ext cx="199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Positive Intervals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AF5E66C-EE20-7548-9A4B-64A185EA75CB}"/>
              </a:ext>
            </a:extLst>
          </p:cNvPr>
          <p:cNvSpPr txBox="1"/>
          <p:nvPr/>
        </p:nvSpPr>
        <p:spPr>
          <a:xfrm>
            <a:off x="7497837" y="4804168"/>
            <a:ext cx="152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Convex Sets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BBC66FC-B882-5740-9F3F-F1385F3EB66D}"/>
              </a:ext>
            </a:extLst>
          </p:cNvPr>
          <p:cNvSpPr txBox="1"/>
          <p:nvPr/>
        </p:nvSpPr>
        <p:spPr>
          <a:xfrm>
            <a:off x="10119117" y="4803742"/>
            <a:ext cx="183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2-D Perceptron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4027D34-1E95-B448-BCF0-01830C0B97F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06CC504-0014-6247-BEF6-CB9FDFC3665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36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3" grpId="0"/>
      <p:bldP spid="74" grpId="0"/>
      <p:bldP spid="75" grpId="0"/>
      <p:bldP spid="7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52C49-8860-DB4A-9788-F7CC23E33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45526248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45526248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202703" r="-93413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411111" r="-93413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383A7F-BA21-2440-88BE-246891F22059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383A7F-BA21-2440-88BE-246891F22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EF9815A-A3FA-304D-917E-93D392EC508A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EF9815A-A3FA-304D-917E-93D392EC50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6BFA4-8BBE-E249-A700-7E862CED9134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6BFA4-8BBE-E249-A700-7E862CED9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6548AA-3ABF-384E-8199-0ACAA11696CD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6548AA-3ABF-384E-8199-0ACAA1169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7774034-B75B-5646-AE89-4758BF1FBC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502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75419187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75419187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BC24BD-EE88-7646-93FC-07D088E53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6ECE8E-3409-8A4F-97A9-0DE04B8BB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114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202703" r="-93413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411111" r="-93413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BC24BD-EE88-7646-93FC-07D088E53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6ECE8E-3409-8A4F-97A9-0DE04B8BB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8956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89569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012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Break Points?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 statement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(Again, take it as a fact for now)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sz="1000" dirty="0"/>
              </a:p>
              <a:p>
                <a:r>
                  <a:rPr lang="en-US" dirty="0"/>
                  <a:t>Rephrase the above theorem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following statements are true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[Can be proven using induction. See LFD Problem 2.5]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We can “bound” the growth function without knowing it exactly.</a:t>
                </a:r>
              </a:p>
              <a:p>
                <a:pPr lvl="1"/>
                <a:r>
                  <a:rPr lang="en-US" dirty="0"/>
                  <a:t>Find break point!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1086" t="-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44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Break Points?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VC Generalization Bound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the following discussion, we </a:t>
                </a:r>
                <a:r>
                  <a:rPr lang="en-US" u="sng" dirty="0"/>
                  <a:t>treat </a:t>
                </a:r>
                <a14:m>
                  <m:oMath xmlns:m="http://schemas.openxmlformats.org/officeDocument/2006/math">
                    <m:r>
                      <a:rPr lang="en-US" b="0" i="1" u="sng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u="sng" dirty="0"/>
                  <a:t> as a constant </a:t>
                </a:r>
                <a:br>
                  <a:rPr lang="en-US" dirty="0"/>
                </a:br>
                <a:r>
                  <a:rPr lang="en-US" dirty="0"/>
                  <a:t>[i.e., with high probability, the following is true]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</a:rPr>
                  <a:t>[For example, we can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</a:rPr>
                  <a:t> to be a small constant, say 0.01. Then every time we wrote the above inequality, we mean that it is true with probability at least 99%.]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1086" t="-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2C5AAF5-5865-2341-A46D-3D9CCE63A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472" y="268391"/>
            <a:ext cx="6314822" cy="14994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255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0805"/>
            <a:ext cx="10515600" cy="1325563"/>
          </a:xfrm>
        </p:spPr>
        <p:txBody>
          <a:bodyPr/>
          <a:lstStyle/>
          <a:p>
            <a:r>
              <a:rPr lang="en-US" dirty="0"/>
              <a:t>Applying Break Points in VC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/>
              </a:bodyPr>
              <a:lstStyle/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If there are no break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b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  <a:t>    	</a:t>
                </a:r>
                <a:b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  <a:t>	</a:t>
                </a:r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(This implies that we can’t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 even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400" dirty="0"/>
                  <a:t>   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break point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1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0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7D8C6A2-A19C-B447-856C-67DED86E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08" y="1627799"/>
            <a:ext cx="6314822" cy="149944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2640098-F61B-5340-ABF1-CF1F4D4B27CB}"/>
              </a:ext>
            </a:extLst>
          </p:cNvPr>
          <p:cNvGrpSpPr/>
          <p:nvPr/>
        </p:nvGrpSpPr>
        <p:grpSpPr>
          <a:xfrm>
            <a:off x="500506" y="1627798"/>
            <a:ext cx="4538472" cy="1499449"/>
            <a:chOff x="454152" y="909519"/>
            <a:chExt cx="4762500" cy="149944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8ECC00-9B2A-2640-8020-6ED0D894A553}"/>
                </a:ext>
              </a:extLst>
            </p:cNvPr>
            <p:cNvSpPr/>
            <p:nvPr/>
          </p:nvSpPr>
          <p:spPr>
            <a:xfrm>
              <a:off x="454152" y="909519"/>
              <a:ext cx="4762500" cy="14994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5BC70C-3C8B-9446-AB29-875315287BD0}"/>
                    </a:ext>
                  </a:extLst>
                </p:cNvPr>
                <p:cNvSpPr txBox="1"/>
                <p:nvPr/>
              </p:nvSpPr>
              <p:spPr>
                <a:xfrm>
                  <a:off x="478572" y="980387"/>
                  <a:ext cx="4316566" cy="10224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VC Bound: </a:t>
                  </a:r>
                  <a:br>
                    <a:rPr lang="en-US" sz="2000" dirty="0"/>
                  </a:br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rad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5BC70C-3C8B-9446-AB29-875315287B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72" y="980387"/>
                  <a:ext cx="4316566" cy="1022459"/>
                </a:xfrm>
                <a:prstGeom prst="rect">
                  <a:avLst/>
                </a:prstGeom>
                <a:blipFill>
                  <a:blip r:embed="rId4"/>
                  <a:stretch>
                    <a:fillRect l="-1231" t="-2439" r="-1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Cross 9">
            <a:extLst>
              <a:ext uri="{FF2B5EF4-FFF2-40B4-BE49-F238E27FC236}">
                <a16:creationId xmlns:a16="http://schemas.microsoft.com/office/drawing/2014/main" id="{03A75483-395C-9C47-B58A-7EBDCEEEAF4C}"/>
              </a:ext>
            </a:extLst>
          </p:cNvPr>
          <p:cNvSpPr/>
          <p:nvPr/>
        </p:nvSpPr>
        <p:spPr>
          <a:xfrm>
            <a:off x="5151120" y="2209895"/>
            <a:ext cx="451104" cy="432816"/>
          </a:xfrm>
          <a:prstGeom prst="plus">
            <a:avLst>
              <a:gd name="adj" fmla="val 35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B3F4-BF3E-F94D-B1CB-2DB0C715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Homework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76438-F1B7-0A4C-A4C8-5C084D5C9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4404"/>
            <a:ext cx="11110645" cy="5179610"/>
          </a:xfrm>
        </p:spPr>
        <p:txBody>
          <a:bodyPr>
            <a:normAutofit/>
          </a:bodyPr>
          <a:lstStyle/>
          <a:p>
            <a:r>
              <a:rPr lang="en-US" dirty="0"/>
              <a:t>Due: </a:t>
            </a:r>
            <a:r>
              <a:rPr lang="en-US" b="1" dirty="0"/>
              <a:t>September 23 (Friday), 2022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http://chienjuho.com/courses/cse417t/hw1.pdf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Two submission links: Report and Code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(The links will be up over the weekend)</a:t>
            </a:r>
          </a:p>
          <a:p>
            <a:pPr lvl="2"/>
            <a:r>
              <a:rPr lang="en-US" dirty="0"/>
              <a:t>Report: Answer all questions, including the implementation question</a:t>
            </a:r>
          </a:p>
          <a:p>
            <a:pPr lvl="3"/>
            <a:r>
              <a:rPr lang="en-US" b="1" dirty="0"/>
              <a:t>Grades are based on the report</a:t>
            </a:r>
          </a:p>
          <a:p>
            <a:pPr lvl="3"/>
            <a:endParaRPr lang="en-US" sz="200" dirty="0"/>
          </a:p>
          <a:p>
            <a:pPr lvl="2"/>
            <a:r>
              <a:rPr lang="en-US" dirty="0"/>
              <a:t>Code: Complete and submit </a:t>
            </a:r>
            <a:r>
              <a:rPr lang="en-US" b="1" dirty="0"/>
              <a:t>hw1.py </a:t>
            </a:r>
            <a:r>
              <a:rPr lang="en-US" dirty="0"/>
              <a:t>for Problem 2</a:t>
            </a:r>
          </a:p>
          <a:p>
            <a:pPr lvl="3"/>
            <a:r>
              <a:rPr lang="en-US" dirty="0"/>
              <a:t>The code will only be used for correctness checking (when in doubts) and plagiarism checking</a:t>
            </a:r>
          </a:p>
          <a:p>
            <a:pPr lvl="3"/>
            <a:endParaRPr lang="en-US" sz="200" dirty="0"/>
          </a:p>
          <a:p>
            <a:pPr lvl="1"/>
            <a:endParaRPr lang="en-US" dirty="0"/>
          </a:p>
          <a:p>
            <a:pPr lvl="1"/>
            <a:r>
              <a:rPr lang="en-US" dirty="0"/>
              <a:t>Reserve time if you never used </a:t>
            </a:r>
            <a:r>
              <a:rPr lang="en-US" dirty="0" err="1"/>
              <a:t>Gradescope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Make sure to </a:t>
            </a:r>
            <a:r>
              <a:rPr lang="en-US" b="1" dirty="0"/>
              <a:t>specify the pages for each problem</a:t>
            </a:r>
            <a:r>
              <a:rPr lang="en-US" dirty="0"/>
              <a:t>. You </a:t>
            </a:r>
            <a:r>
              <a:rPr lang="en-US" b="1" dirty="0"/>
              <a:t>won’t get points </a:t>
            </a:r>
            <a:r>
              <a:rPr lang="en-US" dirty="0"/>
              <a:t>otherwise</a:t>
            </a:r>
          </a:p>
        </p:txBody>
      </p:sp>
    </p:spTree>
    <p:extLst>
      <p:ext uri="{BB962C8B-B14F-4D97-AF65-F5344CB8AC3E}">
        <p14:creationId xmlns:p14="http://schemas.microsoft.com/office/powerpoint/2010/main" val="771443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5FD540-2486-0D48-80AD-E29E0EEAF6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Either </a:t>
                </a:r>
                <a:r>
                  <a:rPr lang="en-US" dirty="0">
                    <a:solidFill>
                      <a:srgbClr val="00B050"/>
                    </a:solidFill>
                  </a:rPr>
                  <a:t>Good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rgbClr val="FF0000"/>
                    </a:solidFill>
                  </a:rPr>
                  <a:t>Bad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5FD540-2486-0D48-80AD-E29E0EEAF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376B01-DDAB-4645-9BE4-B513EBB5C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15382" cy="48484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The growth function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is either one of the two</a:t>
                </a:r>
              </a:p>
              <a:p>
                <a:pPr lvl="1"/>
                <a:r>
                  <a:rPr lang="en-US" dirty="0"/>
                  <a:t>Without break points,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some break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(it can be bounded more tightly using the theorem)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There is nothing in between!</a:t>
                </a:r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Bad</a:t>
                </a:r>
                <a:r>
                  <a:rPr lang="en-US" sz="2400" dirty="0"/>
                  <a:t> hypothesis set </a:t>
                </a:r>
                <a:br>
                  <a:rPr lang="en-US" sz="2400" dirty="0"/>
                </a:br>
                <a:r>
                  <a:rPr lang="en-US" sz="1200" dirty="0"/>
                  <a:t>	</a:t>
                </a:r>
                <a:br>
                  <a:rPr lang="en-US" sz="2400" dirty="0"/>
                </a:b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2400" i="1" dirty="0"/>
              </a:p>
              <a:p>
                <a:endParaRPr lang="en-US" sz="1200" dirty="0"/>
              </a:p>
              <a:p>
                <a:r>
                  <a:rPr lang="en-US" sz="2400" dirty="0">
                    <a:solidFill>
                      <a:srgbClr val="00B050"/>
                    </a:solidFill>
                  </a:rPr>
                  <a:t>Good</a:t>
                </a:r>
                <a:r>
                  <a:rPr lang="en-US" sz="2400" dirty="0"/>
                  <a:t> hypothesis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376B01-DDAB-4645-9BE4-B513EBB5C1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15382" cy="4848400"/>
              </a:xfrm>
              <a:blipFill>
                <a:blip r:embed="rId3"/>
                <a:stretch>
                  <a:fillRect l="-806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E008C21-7D1D-2843-B8A8-970800F64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384" y="3559346"/>
            <a:ext cx="3989878" cy="3114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4B3DC4-4566-A64C-8D67-9C7C66A61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104" y="183975"/>
            <a:ext cx="5510150" cy="13083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676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3962-CAAD-C04B-945C-9C9F16C3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>
                    <a:solidFill>
                      <a:srgbClr val="C00000"/>
                    </a:solidFill>
                  </a:rPr>
                  <a:t>largest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sup>
                    </m:sSup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Or,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be the smallest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VC dimension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6">
                <a:extLst>
                  <a:ext uri="{FF2B5EF4-FFF2-40B4-BE49-F238E27FC236}">
                    <a16:creationId xmlns:a16="http://schemas.microsoft.com/office/drawing/2014/main" id="{72CD0E03-BF70-B843-A0AA-95EEFE8E0B4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47327530"/>
                  </p:ext>
                </p:extLst>
              </p:nvPr>
            </p:nvGraphicFramePr>
            <p:xfrm>
              <a:off x="365425" y="4383660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6">
                <a:extLst>
                  <a:ext uri="{FF2B5EF4-FFF2-40B4-BE49-F238E27FC236}">
                    <a16:creationId xmlns:a16="http://schemas.microsoft.com/office/drawing/2014/main" id="{72CD0E03-BF70-B843-A0AA-95EEFE8E0B4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47327530"/>
                  </p:ext>
                </p:extLst>
              </p:nvPr>
            </p:nvGraphicFramePr>
            <p:xfrm>
              <a:off x="365425" y="4383660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53892" t="-111111" r="-92814" b="-3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3892" t="-205405" r="-92814" b="-22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9032" t="-313889" b="-1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3892" t="-413889" r="-92814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1CF8BAD-A00F-B14B-95E8-258A537CD153}"/>
                  </a:ext>
                </a:extLst>
              </p:cNvPr>
              <p:cNvSpPr/>
              <p:nvPr/>
            </p:nvSpPr>
            <p:spPr>
              <a:xfrm>
                <a:off x="5000976" y="4061456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1CF8BAD-A00F-B14B-95E8-258A537CD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976" y="4061456"/>
                <a:ext cx="962058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707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3962-CAAD-C04B-945C-9C9F16C3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>
                    <a:solidFill>
                      <a:srgbClr val="C00000"/>
                    </a:solidFill>
                  </a:rPr>
                  <a:t>largest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sup>
                    </m:sSup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Or,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be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6">
                <a:extLst>
                  <a:ext uri="{FF2B5EF4-FFF2-40B4-BE49-F238E27FC236}">
                    <a16:creationId xmlns:a16="http://schemas.microsoft.com/office/drawing/2014/main" id="{72CD0E03-BF70-B843-A0AA-95EEFE8E0B4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77035483"/>
                  </p:ext>
                </p:extLst>
              </p:nvPr>
            </p:nvGraphicFramePr>
            <p:xfrm>
              <a:off x="365425" y="4383660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6">
                <a:extLst>
                  <a:ext uri="{FF2B5EF4-FFF2-40B4-BE49-F238E27FC236}">
                    <a16:creationId xmlns:a16="http://schemas.microsoft.com/office/drawing/2014/main" id="{72CD0E03-BF70-B843-A0AA-95EEFE8E0B4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77035483"/>
                  </p:ext>
                </p:extLst>
              </p:nvPr>
            </p:nvGraphicFramePr>
            <p:xfrm>
              <a:off x="365425" y="4383660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53892" t="-111111" r="-92814" b="-3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3892" t="-205405" r="-92814" b="-22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9032" t="-313889" b="-1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3892" t="-413889" r="-92814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1CF8BAD-A00F-B14B-95E8-258A537CD153}"/>
                  </a:ext>
                </a:extLst>
              </p:cNvPr>
              <p:cNvSpPr/>
              <p:nvPr/>
            </p:nvSpPr>
            <p:spPr>
              <a:xfrm>
                <a:off x="5000976" y="4061456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1CF8BAD-A00F-B14B-95E8-258A537CD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976" y="4061456"/>
                <a:ext cx="962058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11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3962-CAAD-C04B-945C-9C9F16C3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>
                    <a:solidFill>
                      <a:srgbClr val="C00000"/>
                    </a:solidFill>
                  </a:rPr>
                  <a:t>largest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sup>
                    </m:sSup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Or,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be the smallest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VC dimension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the definition into VC Generalization Bound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7B1D1F9-ACF7-FD4F-88A4-1F011BA02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229" y="218382"/>
            <a:ext cx="5482695" cy="19030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875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4913-6F2C-5641-B5D3-FE4447F5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1967"/>
            <a:ext cx="10515600" cy="2852737"/>
          </a:xfrm>
        </p:spPr>
        <p:txBody>
          <a:bodyPr/>
          <a:lstStyle/>
          <a:p>
            <a:r>
              <a:rPr lang="en-US" dirty="0"/>
              <a:t>Discussion on the VC Theory</a:t>
            </a:r>
          </a:p>
        </p:txBody>
      </p:sp>
    </p:spTree>
    <p:extLst>
      <p:ext uri="{BB962C8B-B14F-4D97-AF65-F5344CB8AC3E}">
        <p14:creationId xmlns:p14="http://schemas.microsoft.com/office/powerpoint/2010/main" val="2234741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88B2B-F076-2645-86F1-5E07C380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270F8-74C4-DE4F-837B-68D10AF59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B5705A-271D-C247-A675-C78F9F9C307F}"/>
              </a:ext>
            </a:extLst>
          </p:cNvPr>
          <p:cNvSpPr/>
          <p:nvPr/>
        </p:nvSpPr>
        <p:spPr>
          <a:xfrm>
            <a:off x="-360218" y="-221673"/>
            <a:ext cx="13203382" cy="73290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805E3-A3AA-9C4C-8E5D-30BBC89B6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702890"/>
            <a:ext cx="8548255" cy="640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01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DB95-3614-EC44-81C6-27FCAB20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the VC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VC Bound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Built on top of the </a:t>
                </a:r>
                <a:r>
                  <a:rPr lang="en-US" dirty="0" err="1"/>
                  <a:t>i.i.d</a:t>
                </a:r>
                <a:r>
                  <a:rPr lang="en-US" dirty="0"/>
                  <a:t>. data assumption</a:t>
                </a:r>
              </a:p>
              <a:p>
                <a:r>
                  <a:rPr lang="en-US" dirty="0"/>
                  <a:t>The bound is “loose”</a:t>
                </a:r>
              </a:p>
              <a:p>
                <a:pPr lvl="1"/>
                <a:r>
                  <a:rPr lang="en-US" dirty="0"/>
                  <a:t>Depends only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 analysis is loose in many places </a:t>
                </a:r>
              </a:p>
              <a:p>
                <a:endParaRPr lang="en-US" sz="600" dirty="0"/>
              </a:p>
              <a:p>
                <a:r>
                  <a:rPr lang="en-US" dirty="0"/>
                  <a:t>However, it qualitatively characterizes the practice reasonably well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(the bound is roughly equally loose 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)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5A92C5-4F04-A846-B96D-171AFDB3E5DF}"/>
                  </a:ext>
                </a:extLst>
              </p:cNvPr>
              <p:cNvSpPr/>
              <p:nvPr/>
            </p:nvSpPr>
            <p:spPr>
              <a:xfrm>
                <a:off x="1569025" y="1961496"/>
                <a:ext cx="7628710" cy="13033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5A92C5-4F04-A846-B96D-171AFDB3E5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025" y="1961496"/>
                <a:ext cx="7628710" cy="13033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21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252662-19D8-FB4B-B382-8CD445EA277C}"/>
                  </a:ext>
                </a:extLst>
              </p:cNvPr>
              <p:cNvSpPr/>
              <p:nvPr/>
            </p:nvSpPr>
            <p:spPr>
              <a:xfrm>
                <a:off x="1419894" y="516960"/>
                <a:ext cx="8450247" cy="1696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252662-19D8-FB4B-B382-8CD445EA27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894" y="516960"/>
                <a:ext cx="8450247" cy="16967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ACFBD17-5532-4147-ADE9-BF14A2D237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525486"/>
                <a:ext cx="11027229" cy="41801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 of learning: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How to achieve that</a:t>
                </a:r>
              </a:p>
              <a:p>
                <a:pPr lvl="1"/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Choose a hypothesis set with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(complex hypothesis likely fit data better)</a:t>
                </a:r>
              </a:p>
              <a:p>
                <a:pPr lvl="1"/>
                <a:r>
                  <a:rPr lang="en-US" dirty="0"/>
                  <a:t>Minimize </a:t>
                </a:r>
                <a:r>
                  <a:rPr lang="en-US" dirty="0">
                    <a:solidFill>
                      <a:srgbClr val="C00000"/>
                    </a:solidFill>
                  </a:rPr>
                  <a:t>generalization error</a:t>
                </a:r>
              </a:p>
              <a:p>
                <a:pPr lvl="2"/>
                <a:r>
                  <a:rPr lang="en-US" dirty="0">
                    <a:solidFill>
                      <a:schemeClr val="tx1"/>
                    </a:solidFill>
                  </a:rPr>
                  <a:t>Choose a hypothesis with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tx1"/>
                    </a:solidFill>
                  </a:rPr>
                  <a:t>Have a lot of data points to train on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large)</a:t>
                </a:r>
              </a:p>
              <a:p>
                <a:pPr lvl="2"/>
                <a:endParaRPr lang="en-US" dirty="0"/>
              </a:p>
              <a:p>
                <a:r>
                  <a:rPr lang="en-US" sz="2400" dirty="0"/>
                  <a:t>Think about </a:t>
                </a:r>
                <a:r>
                  <a:rPr lang="en-US" sz="2400" dirty="0">
                    <a:solidFill>
                      <a:schemeClr val="tx1"/>
                    </a:solidFill>
                  </a:rPr>
                  <a:t>the high-level tradeoff of 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its dependency 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ACFBD17-5532-4147-ADE9-BF14A2D23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525486"/>
                <a:ext cx="11027229" cy="4180114"/>
              </a:xfrm>
              <a:blipFill>
                <a:blip r:embed="rId3"/>
                <a:stretch>
                  <a:fillRect l="-920" t="-2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91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DB95-3614-EC44-81C6-27FCAB20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the VC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It establishes the feasibility of learning for infinite hypothesis set</a:t>
                </a:r>
              </a:p>
              <a:p>
                <a:r>
                  <a:rPr lang="en-US" dirty="0"/>
                  <a:t>It provides nice intuitions on what’s happening underneath ML</a:t>
                </a:r>
              </a:p>
              <a:p>
                <a:pPr lvl="1"/>
                <a:r>
                  <a:rPr lang="en-US" dirty="0"/>
                  <a:t>A single parameter to characterize complexity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4D20555-0B40-994A-95E7-6187D2E01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128" y="3429000"/>
            <a:ext cx="4481901" cy="3380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DC307-9B81-594B-B659-47E08CB04977}"/>
                  </a:ext>
                </a:extLst>
              </p:cNvPr>
              <p:cNvSpPr/>
              <p:nvPr/>
            </p:nvSpPr>
            <p:spPr>
              <a:xfrm>
                <a:off x="123372" y="4450332"/>
                <a:ext cx="6871899" cy="1295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DC307-9B81-594B-B659-47E08CB04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72" y="4450332"/>
                <a:ext cx="6871899" cy="12956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E184E5-7C58-1741-8D30-A6AF178E5D8B}"/>
              </a:ext>
            </a:extLst>
          </p:cNvPr>
          <p:cNvSpPr/>
          <p:nvPr/>
        </p:nvSpPr>
        <p:spPr>
          <a:xfrm>
            <a:off x="7022485" y="3641271"/>
            <a:ext cx="4115415" cy="2692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2124D4-E445-2D40-A7AA-EB4C6046A668}"/>
              </a:ext>
            </a:extLst>
          </p:cNvPr>
          <p:cNvSpPr/>
          <p:nvPr/>
        </p:nvSpPr>
        <p:spPr>
          <a:xfrm>
            <a:off x="7857744" y="6376416"/>
            <a:ext cx="445008" cy="347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33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DB95-3614-EC44-81C6-27FCAB20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the VC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It establishes the feasibility of learning for infinite hypothesis set.</a:t>
                </a:r>
              </a:p>
              <a:p>
                <a:r>
                  <a:rPr lang="en-US" dirty="0"/>
                  <a:t>It provides nice intuitions on what’s happening underneath ML.</a:t>
                </a:r>
              </a:p>
              <a:p>
                <a:pPr lvl="1"/>
                <a:r>
                  <a:rPr lang="en-US" dirty="0"/>
                  <a:t>A single parameter to characterize complexity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DC307-9B81-594B-B659-47E08CB04977}"/>
                  </a:ext>
                </a:extLst>
              </p:cNvPr>
              <p:cNvSpPr/>
              <p:nvPr/>
            </p:nvSpPr>
            <p:spPr>
              <a:xfrm>
                <a:off x="123372" y="4450332"/>
                <a:ext cx="6871899" cy="1295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DC307-9B81-594B-B659-47E08CB04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72" y="4450332"/>
                <a:ext cx="6871899" cy="12956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246EBE3-CCC7-A345-B7CE-5A6E975CC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128" y="3429000"/>
            <a:ext cx="4481901" cy="338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37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58E8-0D68-484F-93FD-E7CF6F45D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6E0ED-149B-8944-899F-6B7A88E2B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67416" cy="47894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Tentative schedule of TA office hours (starting next Monday)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60 minutes per session; </a:t>
            </a:r>
            <a:r>
              <a:rPr lang="en-US" dirty="0">
                <a:solidFill>
                  <a:schemeClr val="accent2"/>
                </a:solidFill>
              </a:rPr>
              <a:t>In-person</a:t>
            </a:r>
            <a:r>
              <a:rPr lang="en-US" dirty="0"/>
              <a:t> office hours are highlighted in </a:t>
            </a:r>
            <a:r>
              <a:rPr lang="en-US" dirty="0">
                <a:solidFill>
                  <a:schemeClr val="accent2"/>
                </a:solidFill>
              </a:rPr>
              <a:t>orange</a:t>
            </a:r>
          </a:p>
          <a:p>
            <a:r>
              <a:rPr lang="en-US" dirty="0"/>
              <a:t>Please follow </a:t>
            </a:r>
            <a:r>
              <a:rPr lang="en-US" b="1" dirty="0"/>
              <a:t>Piazza</a:t>
            </a:r>
            <a:r>
              <a:rPr lang="en-US" dirty="0"/>
              <a:t> for additional information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(location, zoom link,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etc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US" dirty="0"/>
              <a:t>Recommendation: Try to utilize the office hour early (way ahead of deadlines), you are likely to get more of TAs’ time this way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240EDC-AAF4-9D49-BF49-6AFF7FE367CB}"/>
              </a:ext>
            </a:extLst>
          </p:cNvPr>
          <p:cNvGraphicFramePr>
            <a:graphicFrameLocks noGrp="1"/>
          </p:cNvGraphicFramePr>
          <p:nvPr/>
        </p:nvGraphicFramePr>
        <p:xfrm>
          <a:off x="1148679" y="2086551"/>
          <a:ext cx="9007912" cy="2359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9044">
                  <a:extLst>
                    <a:ext uri="{9D8B030D-6E8A-4147-A177-3AD203B41FA5}">
                      <a16:colId xmlns:a16="http://schemas.microsoft.com/office/drawing/2014/main" val="2662148146"/>
                    </a:ext>
                  </a:extLst>
                </a:gridCol>
                <a:gridCol w="2509998">
                  <a:extLst>
                    <a:ext uri="{9D8B030D-6E8A-4147-A177-3AD203B41FA5}">
                      <a16:colId xmlns:a16="http://schemas.microsoft.com/office/drawing/2014/main" val="1481930389"/>
                    </a:ext>
                  </a:extLst>
                </a:gridCol>
                <a:gridCol w="2669557">
                  <a:extLst>
                    <a:ext uri="{9D8B030D-6E8A-4147-A177-3AD203B41FA5}">
                      <a16:colId xmlns:a16="http://schemas.microsoft.com/office/drawing/2014/main" val="2006146507"/>
                    </a:ext>
                  </a:extLst>
                </a:gridCol>
                <a:gridCol w="2479313">
                  <a:extLst>
                    <a:ext uri="{9D8B030D-6E8A-4147-A177-3AD203B41FA5}">
                      <a16:colId xmlns:a16="http://schemas.microsoft.com/office/drawing/2014/main" val="2062402569"/>
                    </a:ext>
                  </a:extLst>
                </a:gridCol>
              </a:tblGrid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9:30am Asher </a:t>
                      </a:r>
                      <a:r>
                        <a:rPr lang="en-US" sz="2000" b="0" dirty="0" err="1">
                          <a:effectLst/>
                          <a:latin typeface="Calibri" panose="020F0502020204030204" pitchFamily="34" charset="0"/>
                        </a:rPr>
                        <a:t>Baraban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3pm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Qihang</a:t>
                      </a: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 Zhao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b="0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546801251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Tuesday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10am Di Huang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1pm Andrew Ruttenberg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4pm Quinn Wai Wong 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754534315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1pm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Wenxuan</a:t>
                      </a: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 Zhu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3pm William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Sepesi</a:t>
                      </a:r>
                      <a:endParaRPr lang="en-US" sz="2000" b="0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>
                          <a:effectLst/>
                          <a:latin typeface="Calibri" panose="020F0502020204030204" pitchFamily="34" charset="0"/>
                        </a:rPr>
                        <a:t>4:30pm Sylvia Tang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991745777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11:30am Yuan Liu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4pm Elyse Tang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7pm </a:t>
                      </a:r>
                      <a:r>
                        <a:rPr lang="en-US" sz="2000" b="0" dirty="0" err="1">
                          <a:effectLst/>
                          <a:latin typeface="Calibri" panose="020F0502020204030204" pitchFamily="34" charset="0"/>
                        </a:rPr>
                        <a:t>Fankun</a:t>
                      </a:r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 Zen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968690147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Friday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11am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Riggie</a:t>
                      </a: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 Kong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3pm Nan Huang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5:30pm Weiwei Ma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060716554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>
                          <a:effectLst/>
                          <a:latin typeface="Calibri" panose="020F0502020204030204" pitchFamily="34" charset="0"/>
                        </a:rPr>
                        <a:t>Sunday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Noon Jonathan Ma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1:30pm Kenneth Li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781002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880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1372B-B755-0E40-94EF-FC22BA541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Sample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F1A2B1-7E60-D34A-8593-6DC085C7EA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60017" cy="451421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Sample complexity: 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Analogy to time/space complexity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How many data points do we need to achieve generalization error less than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𝜖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with </a:t>
                </a:r>
                <a:r>
                  <a:rPr lang="en-US" dirty="0" err="1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prob</a:t>
                </a:r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1−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𝛿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Recall the (full) VC Bound: </a:t>
                </a:r>
                <a:br>
                  <a:rPr lang="en-US" dirty="0"/>
                </a:br>
                <a:r>
                  <a:rPr lang="en-US" dirty="0"/>
                  <a:t>	With prob at least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to determine the sample complexity? 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br>
                  <a:rPr lang="en-US" b="0" dirty="0">
                    <a:solidFill>
                      <a:schemeClr val="accent1"/>
                    </a:solidFill>
                  </a:rPr>
                </a:br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𝑉𝐶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F1A2B1-7E60-D34A-8593-6DC085C7EA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60017" cy="4514215"/>
              </a:xfrm>
              <a:blipFill>
                <a:blip r:embed="rId2"/>
                <a:stretch>
                  <a:fillRect l="-688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C5939B0-DBAC-514E-A624-5999E33F7D34}"/>
                  </a:ext>
                </a:extLst>
              </p:cNvPr>
              <p:cNvSpPr/>
              <p:nvPr/>
            </p:nvSpPr>
            <p:spPr>
              <a:xfrm>
                <a:off x="6863443" y="5240883"/>
                <a:ext cx="4138211" cy="136021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∝1/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practice, roughly,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C5939B0-DBAC-514E-A624-5999E33F7D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443" y="5240883"/>
                <a:ext cx="4138211" cy="136021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04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D5B46-A653-BF47-A1E0-DA25DA35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6DEC8-8465-7A42-8E1A-D3F86F373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84003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 of learning: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Can 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directly? </a:t>
                </a:r>
              </a:p>
              <a:p>
                <a:pPr lvl="1"/>
                <a:r>
                  <a:rPr lang="en-US" dirty="0"/>
                  <a:t>Reserve a test set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) before learning</a:t>
                </a:r>
              </a:p>
              <a:p>
                <a:pPr lvl="1"/>
                <a:r>
                  <a:rPr lang="en-US" dirty="0"/>
                  <a:t>Ensure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C00000"/>
                    </a:solidFill>
                  </a:rPr>
                  <a:t>not used at all </a:t>
                </a:r>
                <a:r>
                  <a:rPr lang="en-US" dirty="0"/>
                  <a:t>in any way for learning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a “fixed” hypothesis and standard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 is valid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error in the test set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6DEC8-8465-7A42-8E1A-D3F86F373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840030" cy="4351338"/>
              </a:xfrm>
              <a:blipFill>
                <a:blip r:embed="rId2"/>
                <a:stretch>
                  <a:fillRect l="-85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8CB5FFB-2DEC-034F-9899-CC340BBF39FE}"/>
                  </a:ext>
                </a:extLst>
              </p:cNvPr>
              <p:cNvSpPr/>
              <p:nvPr/>
            </p:nvSpPr>
            <p:spPr>
              <a:xfrm>
                <a:off x="1835040" y="5212243"/>
                <a:ext cx="9101183" cy="5806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𝑡𝑒𝑠𝑡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8CB5FFB-2DEC-034F-9899-CC340BBF39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040" y="5212243"/>
                <a:ext cx="9101183" cy="580672"/>
              </a:xfrm>
              <a:prstGeom prst="rect">
                <a:avLst/>
              </a:prstGeom>
              <a:blipFill>
                <a:blip r:embed="rId3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76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D5B46-A653-BF47-A1E0-DA25DA35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6DEC8-8465-7A42-8E1A-D3F86F373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84003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Test set is great: we can obtain an unbiased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At what cost?</a:t>
                </a:r>
              </a:p>
              <a:p>
                <a:pPr lvl="1"/>
                <a:r>
                  <a:rPr lang="en-US" dirty="0"/>
                  <a:t>We have a finite amount of data</a:t>
                </a:r>
              </a:p>
              <a:p>
                <a:pPr lvl="1"/>
                <a:r>
                  <a:rPr lang="en-US" dirty="0"/>
                  <a:t>Data points in test set cannot be involved in learning at all</a:t>
                </a:r>
              </a:p>
              <a:p>
                <a:pPr lvl="1"/>
                <a:r>
                  <a:rPr lang="en-US" dirty="0"/>
                  <a:t>More points in test set</a:t>
                </a:r>
              </a:p>
              <a:p>
                <a:pPr lvl="2"/>
                <a:r>
                  <a:rPr lang="en-US" dirty="0"/>
                  <a:t>Better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Less data points in training set -&gt; often leads to worse learned hypothesis</a:t>
                </a:r>
              </a:p>
              <a:p>
                <a:endParaRPr lang="en-US" dirty="0"/>
              </a:p>
              <a:p>
                <a:r>
                  <a:rPr lang="en-US" dirty="0"/>
                  <a:t>Practical rule of thumb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(i.e., a common heuristic, not really </a:t>
                </a:r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a gold rule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80% for training, 20% for testing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6DEC8-8465-7A42-8E1A-D3F86F373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840030" cy="4351338"/>
              </a:xfrm>
              <a:blipFill>
                <a:blip r:embed="rId2"/>
                <a:stretch>
                  <a:fillRect l="-857" t="-232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75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CA4C-9AF5-4449-85D3-591CBFED2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2012"/>
            <a:ext cx="10840558" cy="2852737"/>
          </a:xfrm>
        </p:spPr>
        <p:txBody>
          <a:bodyPr/>
          <a:lstStyle/>
          <a:p>
            <a:r>
              <a:rPr lang="en-US" dirty="0"/>
              <a:t>Proof: Bounding Growth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D4136-BE92-074B-B761-383C62A18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85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390DE-FA4D-2741-A794-EBFF9D1B6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Theorem in Bounding Growth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15C703E-D540-484F-B928-90BD6DE6C4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Theorem statement: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You were asked to take this as a fact</a:t>
                </a:r>
              </a:p>
              <a:p>
                <a:r>
                  <a:rPr lang="en-US" dirty="0"/>
                  <a:t>Will provide proof sketch now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15C703E-D540-484F-B928-90BD6DE6C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139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068A-ACD4-EA44-9B01-7D9584F68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Sketch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30633-6042-A548-8190-3F398205F0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[See LFD Section 2.1.2 for the formal proof]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[Safe to Skip] </a:t>
            </a:r>
            <a:r>
              <a:rPr lang="en-US" dirty="0"/>
              <a:t>(This proof won’t appear in exams/homework)</a:t>
            </a:r>
          </a:p>
        </p:txBody>
      </p:sp>
    </p:spTree>
    <p:extLst>
      <p:ext uri="{BB962C8B-B14F-4D97-AF65-F5344CB8AC3E}">
        <p14:creationId xmlns:p14="http://schemas.microsoft.com/office/powerpoint/2010/main" val="264650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3A971-361C-724F-92F1-FB4DD31A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Intuitions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20A951-283E-8C4D-B9D7-74F0A47A48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6008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there exist a break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endParaRPr lang="en-US" sz="1200" b="0" dirty="0"/>
              </a:p>
              <a:p>
                <a:pPr lvl="1"/>
                <a:r>
                  <a:rPr lang="en-US" sz="2800" b="0" dirty="0"/>
                  <a:t>No datasets of size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b="0" dirty="0"/>
                  <a:t> can be shattered</a:t>
                </a:r>
              </a:p>
              <a:p>
                <a:pPr lvl="1"/>
                <a:endParaRPr lang="en-US" sz="1200" dirty="0"/>
              </a:p>
              <a:p>
                <a:pPr lvl="1"/>
                <a:r>
                  <a:rPr lang="en-US" sz="2800" b="0" dirty="0"/>
                  <a:t>It also imposes strong constraints on dataset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800" b="0" dirty="0"/>
                  <a:t>No subset of data with size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b="0" dirty="0"/>
                  <a:t> can be shattered</a:t>
                </a:r>
              </a:p>
              <a:p>
                <a:pPr lvl="2"/>
                <a:endParaRPr lang="en-US" sz="1200" dirty="0"/>
              </a:p>
              <a:p>
                <a:pPr lvl="1"/>
                <a:r>
                  <a:rPr lang="en-US" sz="2800" dirty="0"/>
                  <a:t>This leads to the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20A951-283E-8C4D-B9D7-74F0A47A48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6008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7C9C1F6-BE22-1D44-A689-B53E4A23DC15}"/>
              </a:ext>
            </a:extLst>
          </p:cNvPr>
          <p:cNvSpPr/>
          <p:nvPr/>
        </p:nvSpPr>
        <p:spPr>
          <a:xfrm>
            <a:off x="4646693" y="79883"/>
            <a:ext cx="2898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[Safe to Skip]</a:t>
            </a:r>
          </a:p>
        </p:txBody>
      </p:sp>
    </p:spTree>
    <p:extLst>
      <p:ext uri="{BB962C8B-B14F-4D97-AF65-F5344CB8AC3E}">
        <p14:creationId xmlns:p14="http://schemas.microsoft.com/office/powerpoint/2010/main" val="212968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EB95-2ED8-1E49-A48C-295AB9C1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Intuitions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1DB36-D6AB-6643-B0CA-DC5DAE6CC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825625"/>
            <a:ext cx="11935968" cy="4351338"/>
          </a:xfrm>
        </p:spPr>
        <p:txBody>
          <a:bodyPr/>
          <a:lstStyle/>
          <a:p>
            <a:r>
              <a:rPr lang="en-US" dirty="0"/>
              <a:t>Max # dichotomies can you list on </a:t>
            </a:r>
            <a:r>
              <a:rPr lang="en-US" b="1" dirty="0"/>
              <a:t>2 points </a:t>
            </a:r>
            <a:r>
              <a:rPr lang="en-US" dirty="0"/>
              <a:t>when </a:t>
            </a:r>
            <a:r>
              <a:rPr lang="en-US" b="1" dirty="0"/>
              <a:t>no 2 points can be shattered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415536" y="2964974"/>
              <a:ext cx="2936240" cy="2072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6812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46812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8228872"/>
                  </p:ext>
                </p:extLst>
              </p:nvPr>
            </p:nvGraphicFramePr>
            <p:xfrm>
              <a:off x="4415536" y="2964974"/>
              <a:ext cx="2936240" cy="2072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6812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46812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4390" r="-100000" b="-3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4390" b="-3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69A6326-A653-854C-BFB4-9BB5297A966F}"/>
              </a:ext>
            </a:extLst>
          </p:cNvPr>
          <p:cNvSpPr/>
          <p:nvPr/>
        </p:nvSpPr>
        <p:spPr>
          <a:xfrm>
            <a:off x="4646693" y="79883"/>
            <a:ext cx="2898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[Safe to Skip]</a:t>
            </a:r>
          </a:p>
        </p:txBody>
      </p:sp>
    </p:spTree>
    <p:extLst>
      <p:ext uri="{BB962C8B-B14F-4D97-AF65-F5344CB8AC3E}">
        <p14:creationId xmlns:p14="http://schemas.microsoft.com/office/powerpoint/2010/main" val="333466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EB95-2ED8-1E49-A48C-295AB9C1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Intuitions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1DB36-D6AB-6643-B0CA-DC5DAE6CC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825625"/>
            <a:ext cx="11935968" cy="4351338"/>
          </a:xfrm>
        </p:spPr>
        <p:txBody>
          <a:bodyPr/>
          <a:lstStyle/>
          <a:p>
            <a:r>
              <a:rPr lang="en-US" dirty="0"/>
              <a:t>Max # dichotomies can you list on </a:t>
            </a:r>
            <a:r>
              <a:rPr lang="en-US" b="1" dirty="0"/>
              <a:t>4 points </a:t>
            </a:r>
            <a:r>
              <a:rPr lang="en-US" dirty="0"/>
              <a:t>when </a:t>
            </a:r>
            <a:r>
              <a:rPr lang="en-US" b="1" dirty="0"/>
              <a:t>no 2 points can be shattered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45104" y="2708942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endParaRPr lang="en-US" sz="2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1011247"/>
                  </p:ext>
                </p:extLst>
              </p:nvPr>
            </p:nvGraphicFramePr>
            <p:xfrm>
              <a:off x="3245104" y="2708942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4390" r="-301064" b="-5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4390" r="-201064" b="-5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000" t="-24390" r="-101064" b="-5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000" t="-24390" r="-1064" b="-5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endParaRPr lang="en-US" sz="2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31CD01D-DB6C-184D-AED1-45B8042CE9B7}"/>
              </a:ext>
            </a:extLst>
          </p:cNvPr>
          <p:cNvSpPr txBox="1"/>
          <p:nvPr/>
        </p:nvSpPr>
        <p:spPr>
          <a:xfrm>
            <a:off x="3734926" y="6282055"/>
            <a:ext cx="378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you add an additional dichotomy?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B45864-79FE-1745-AC16-6B1CF68827B7}"/>
              </a:ext>
            </a:extLst>
          </p:cNvPr>
          <p:cNvSpPr/>
          <p:nvPr/>
        </p:nvSpPr>
        <p:spPr>
          <a:xfrm>
            <a:off x="4646693" y="79883"/>
            <a:ext cx="2898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[Safe to Skip]</a:t>
            </a:r>
          </a:p>
        </p:txBody>
      </p:sp>
    </p:spTree>
    <p:extLst>
      <p:ext uri="{BB962C8B-B14F-4D97-AF65-F5344CB8AC3E}">
        <p14:creationId xmlns:p14="http://schemas.microsoft.com/office/powerpoint/2010/main" val="30348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EB95-2ED8-1E49-A48C-295AB9C1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Intuitions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1DB36-D6AB-6643-B0CA-DC5DAE6CC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825625"/>
            <a:ext cx="11935968" cy="4351338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b="1" dirty="0"/>
              <a:t>“no 2 points can be shattered” </a:t>
            </a:r>
            <a:r>
              <a:rPr lang="en-US" dirty="0"/>
              <a:t>impacts the scenario with </a:t>
            </a:r>
            <a:r>
              <a:rPr lang="en-US" b="1" dirty="0"/>
              <a:t>4 points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806478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8789939"/>
                  </p:ext>
                </p:extLst>
              </p:nvPr>
            </p:nvGraphicFramePr>
            <p:xfrm>
              <a:off x="838200" y="2806478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4" t="-21951" r="-3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064" t="-21951" r="-2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1064" t="-21951" r="-1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064" t="-21951" r="-1064" b="-5341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9EA98D-B9EF-934B-90CD-4F29939CB2A4}"/>
              </a:ext>
            </a:extLst>
          </p:cNvPr>
          <p:cNvCxnSpPr>
            <a:cxnSpLocks/>
          </p:cNvCxnSpPr>
          <p:nvPr/>
        </p:nvCxnSpPr>
        <p:spPr>
          <a:xfrm>
            <a:off x="482600" y="4360958"/>
            <a:ext cx="542544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AB6FC2-C5C5-7D47-95A5-2FEA41BC5637}"/>
              </a:ext>
            </a:extLst>
          </p:cNvPr>
          <p:cNvSpPr/>
          <p:nvPr/>
        </p:nvSpPr>
        <p:spPr>
          <a:xfrm>
            <a:off x="983238" y="3845460"/>
            <a:ext cx="3368040" cy="217278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B5410A-68B8-B34C-A285-43DFF5301C45}"/>
                  </a:ext>
                </a:extLst>
              </p:cNvPr>
              <p:cNvSpPr txBox="1"/>
              <p:nvPr/>
            </p:nvSpPr>
            <p:spPr>
              <a:xfrm>
                <a:off x="6224016" y="4632945"/>
                <a:ext cx="57077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 appear once </a:t>
                </a:r>
                <a:r>
                  <a:rPr lang="en-US" sz="1200" dirty="0">
                    <a:solidFill>
                      <a:srgbClr val="FFC000"/>
                    </a:solidFill>
                  </a:rPr>
                  <a:t>(including one in each of the pair above)</a:t>
                </a:r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B5410A-68B8-B34C-A285-43DFF5301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016" y="4632945"/>
                <a:ext cx="5707716" cy="461665"/>
              </a:xfrm>
              <a:prstGeom prst="rect">
                <a:avLst/>
              </a:prstGeom>
              <a:blipFill>
                <a:blip r:embed="rId3"/>
                <a:stretch>
                  <a:fillRect l="-1778" t="-1842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39B85AE-7F7F-7B44-AFA6-DEB7197209D6}"/>
              </a:ext>
            </a:extLst>
          </p:cNvPr>
          <p:cNvSpPr/>
          <p:nvPr/>
        </p:nvSpPr>
        <p:spPr>
          <a:xfrm>
            <a:off x="987552" y="3387892"/>
            <a:ext cx="3368040" cy="388477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464BFD-3490-F24E-B487-D207E1013CF1}"/>
                  </a:ext>
                </a:extLst>
              </p:cNvPr>
              <p:cNvSpPr txBox="1"/>
              <p:nvPr/>
            </p:nvSpPr>
            <p:spPr>
              <a:xfrm>
                <a:off x="6144635" y="2919593"/>
                <a:ext cx="54198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) appear twice, with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464BFD-3490-F24E-B487-D207E1013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35" y="2919593"/>
                <a:ext cx="5419882" cy="461665"/>
              </a:xfrm>
              <a:prstGeom prst="rect">
                <a:avLst/>
              </a:prstGeom>
              <a:blipFill>
                <a:blip r:embed="rId4"/>
                <a:stretch>
                  <a:fillRect l="-1636" t="-1842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1D92B12-90DB-764D-994E-D780293D887D}"/>
              </a:ext>
            </a:extLst>
          </p:cNvPr>
          <p:cNvSpPr txBox="1"/>
          <p:nvPr/>
        </p:nvSpPr>
        <p:spPr>
          <a:xfrm>
            <a:off x="6224016" y="5358474"/>
            <a:ext cx="3771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No 2 points can be shattered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311959-6EC6-3A45-8542-50B8ED542530}"/>
              </a:ext>
            </a:extLst>
          </p:cNvPr>
          <p:cNvSpPr txBox="1"/>
          <p:nvPr/>
        </p:nvSpPr>
        <p:spPr>
          <a:xfrm>
            <a:off x="6185408" y="3582130"/>
            <a:ext cx="3771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No 1 points can be shattered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ED36A9-7EBC-3C43-8884-2F9CD7C098E3}"/>
              </a:ext>
            </a:extLst>
          </p:cNvPr>
          <p:cNvSpPr/>
          <p:nvPr/>
        </p:nvSpPr>
        <p:spPr>
          <a:xfrm>
            <a:off x="4646693" y="79883"/>
            <a:ext cx="2898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[Safe to Skip]</a:t>
            </a:r>
          </a:p>
        </p:txBody>
      </p:sp>
    </p:spTree>
    <p:extLst>
      <p:ext uri="{BB962C8B-B14F-4D97-AF65-F5344CB8AC3E}">
        <p14:creationId xmlns:p14="http://schemas.microsoft.com/office/powerpoint/2010/main" val="141100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EB95-2ED8-1E49-A48C-295AB9C1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Intuitions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1DB36-D6AB-6643-B0CA-DC5DAE6CC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825625"/>
            <a:ext cx="11935968" cy="4351338"/>
          </a:xfrm>
        </p:spPr>
        <p:txBody>
          <a:bodyPr/>
          <a:lstStyle/>
          <a:p>
            <a:r>
              <a:rPr lang="en-US" dirty="0"/>
              <a:t>Max # dichotomies you can list on </a:t>
            </a:r>
            <a:r>
              <a:rPr lang="en-US" b="1" dirty="0"/>
              <a:t>4 points </a:t>
            </a:r>
            <a:r>
              <a:rPr lang="en-US" dirty="0"/>
              <a:t>when </a:t>
            </a:r>
            <a:r>
              <a:rPr lang="en-US" b="1" dirty="0"/>
              <a:t>no 2 points can be shattered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806478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4864100"/>
                  </p:ext>
                </p:extLst>
              </p:nvPr>
            </p:nvGraphicFramePr>
            <p:xfrm>
              <a:off x="838200" y="2806478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4" t="-21951" r="-3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064" t="-21951" r="-2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1064" t="-21951" r="-1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064" t="-21951" r="-1064" b="-5341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9EA98D-B9EF-934B-90CD-4F29939CB2A4}"/>
              </a:ext>
            </a:extLst>
          </p:cNvPr>
          <p:cNvCxnSpPr>
            <a:cxnSpLocks/>
          </p:cNvCxnSpPr>
          <p:nvPr/>
        </p:nvCxnSpPr>
        <p:spPr>
          <a:xfrm>
            <a:off x="482600" y="4360958"/>
            <a:ext cx="542544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B5410A-68B8-B34C-A285-43DFF5301C45}"/>
              </a:ext>
            </a:extLst>
          </p:cNvPr>
          <p:cNvSpPr txBox="1"/>
          <p:nvPr/>
        </p:nvSpPr>
        <p:spPr>
          <a:xfrm>
            <a:off x="987552" y="6176963"/>
            <a:ext cx="3771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No 2 points can be shattered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39B85AE-7F7F-7B44-AFA6-DEB7197209D6}"/>
              </a:ext>
            </a:extLst>
          </p:cNvPr>
          <p:cNvSpPr/>
          <p:nvPr/>
        </p:nvSpPr>
        <p:spPr>
          <a:xfrm>
            <a:off x="987552" y="3387892"/>
            <a:ext cx="3368040" cy="388477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464BFD-3490-F24E-B487-D207E1013CF1}"/>
              </a:ext>
            </a:extLst>
          </p:cNvPr>
          <p:cNvSpPr txBox="1"/>
          <p:nvPr/>
        </p:nvSpPr>
        <p:spPr>
          <a:xfrm>
            <a:off x="987552" y="2247643"/>
            <a:ext cx="3651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No 1 point can be shattered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763E7B-1DF5-FB41-8ABF-72DF303010F8}"/>
                  </a:ext>
                </a:extLst>
              </p:cNvPr>
              <p:cNvSpPr txBox="1"/>
              <p:nvPr/>
            </p:nvSpPr>
            <p:spPr>
              <a:xfrm>
                <a:off x="6361684" y="2506637"/>
                <a:ext cx="50718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sz="2400" dirty="0"/>
                  <a:t>: max # dichotomies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points when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points are shattered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763E7B-1DF5-FB41-8ABF-72DF3030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84" y="2506637"/>
                <a:ext cx="5071872" cy="830997"/>
              </a:xfrm>
              <a:prstGeom prst="rect">
                <a:avLst/>
              </a:prstGeom>
              <a:blipFill>
                <a:blip r:embed="rId3"/>
                <a:stretch>
                  <a:fillRect l="-2000" t="-4478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0F2AF6-8D6F-B640-86AA-E14B677FF4AE}"/>
                  </a:ext>
                </a:extLst>
              </p:cNvPr>
              <p:cNvSpPr txBox="1"/>
              <p:nvPr/>
            </p:nvSpPr>
            <p:spPr>
              <a:xfrm>
                <a:off x="6361684" y="3529961"/>
                <a:ext cx="58135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2400" dirty="0"/>
                  <a:t>A recursive definition:</a:t>
                </a:r>
                <a:br>
                  <a:rPr lang="en-US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0F2AF6-8D6F-B640-86AA-E14B677FF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84" y="3529961"/>
                <a:ext cx="5813552" cy="830997"/>
              </a:xfrm>
              <a:prstGeom prst="rect">
                <a:avLst/>
              </a:prstGeom>
              <a:blipFill>
                <a:blip r:embed="rId4"/>
                <a:stretch>
                  <a:fillRect l="-1747" t="-4478"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B187F9-29FC-E846-BA2E-2194C646DC4E}"/>
                  </a:ext>
                </a:extLst>
              </p:cNvPr>
              <p:cNvSpPr txBox="1"/>
              <p:nvPr/>
            </p:nvSpPr>
            <p:spPr>
              <a:xfrm>
                <a:off x="6383528" y="4623562"/>
                <a:ext cx="5813552" cy="538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Sauer’s Lemma: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B187F9-29FC-E846-BA2E-2194C646D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528" y="4623562"/>
                <a:ext cx="5813552" cy="538674"/>
              </a:xfrm>
              <a:prstGeom prst="rect">
                <a:avLst/>
              </a:prstGeom>
              <a:blipFill>
                <a:blip r:embed="rId5"/>
                <a:stretch>
                  <a:fillRect l="-1743" t="-97727" b="-1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B769BB1-93F6-AC43-BAC0-E774E2881389}"/>
              </a:ext>
            </a:extLst>
          </p:cNvPr>
          <p:cNvSpPr/>
          <p:nvPr/>
        </p:nvSpPr>
        <p:spPr>
          <a:xfrm>
            <a:off x="899280" y="3902316"/>
            <a:ext cx="3544584" cy="217278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AB46AE-7711-E047-941E-D8A46438E68D}"/>
              </a:ext>
            </a:extLst>
          </p:cNvPr>
          <p:cNvSpPr txBox="1"/>
          <p:nvPr/>
        </p:nvSpPr>
        <p:spPr>
          <a:xfrm>
            <a:off x="7688968" y="5213897"/>
            <a:ext cx="3892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be proved by induction</a:t>
            </a:r>
            <a:endParaRPr lang="en-US" sz="24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523E1-5F4B-C945-A971-3DC1D41D0787}"/>
              </a:ext>
            </a:extLst>
          </p:cNvPr>
          <p:cNvSpPr/>
          <p:nvPr/>
        </p:nvSpPr>
        <p:spPr>
          <a:xfrm>
            <a:off x="4646693" y="79883"/>
            <a:ext cx="2898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45D7B74-5254-8C47-80CB-EB0CB1DB8136}"/>
                  </a:ext>
                </a:extLst>
              </p:cNvPr>
              <p:cNvSpPr txBox="1"/>
              <p:nvPr/>
            </p:nvSpPr>
            <p:spPr>
              <a:xfrm>
                <a:off x="6383528" y="5915438"/>
                <a:ext cx="5813552" cy="908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bound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with break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45D7B74-5254-8C47-80CB-EB0CB1DB8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528" y="5915438"/>
                <a:ext cx="5813552" cy="908005"/>
              </a:xfrm>
              <a:prstGeom prst="rect">
                <a:avLst/>
              </a:prstGeom>
              <a:blipFill>
                <a:blip r:embed="rId6"/>
                <a:stretch>
                  <a:fillRect l="-1743" t="-60274" b="-53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3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3" grpId="0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6C17-AEA2-C641-8D1E-0800757E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369"/>
            <a:ext cx="10515600" cy="734210"/>
          </a:xfrm>
        </p:spPr>
        <p:txBody>
          <a:bodyPr/>
          <a:lstStyle/>
          <a:p>
            <a:r>
              <a:rPr lang="en-US" dirty="0"/>
              <a:t>Bounding Growth Function using Break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 statement: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Rephrase the above theorem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following statements are true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  </a:t>
                </a:r>
                <a:r>
                  <a:rPr lang="en-US" b="0" dirty="0">
                    <a:solidFill>
                      <a:schemeClr val="bg2">
                        <a:lumMod val="75000"/>
                      </a:schemeClr>
                    </a:solidFill>
                  </a:rPr>
                  <a:t>[Can be proven using induction. See LFD Problem 2.5]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  <a:blipFill>
                <a:blip r:embed="rId2"/>
                <a:stretch>
                  <a:fillRect l="-1086" t="-2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/>
              <p:nvPr/>
            </p:nvSpPr>
            <p:spPr>
              <a:xfrm>
                <a:off x="6552040" y="5543837"/>
                <a:ext cx="3347864" cy="100326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/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040" y="5543837"/>
                <a:ext cx="3347864" cy="10032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6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8048-937F-124C-AF94-9B0561DA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37352-261C-9945-B93D-F294D9FCD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theory </a:t>
            </a:r>
            <a:r>
              <a:rPr lang="en-US"/>
              <a:t>of generalization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2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A1D6-B644-7949-9B18-ACA52AA5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Real-Value Target and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 far, we focus on binary target function and binary error</a:t>
                </a:r>
              </a:p>
              <a:p>
                <a:pPr lvl="1"/>
                <a:r>
                  <a:rPr lang="en-US" dirty="0"/>
                  <a:t>Binary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−1,1}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about real-value functions [called “</a:t>
                </a:r>
                <a:r>
                  <a:rPr lang="en-US" dirty="0">
                    <a:solidFill>
                      <a:schemeClr val="accent2"/>
                    </a:solidFill>
                  </a:rPr>
                  <a:t>regression</a:t>
                </a:r>
                <a:r>
                  <a:rPr lang="en-US" dirty="0"/>
                  <a:t>’] and squared error?</a:t>
                </a:r>
              </a:p>
              <a:p>
                <a:pPr lvl="1"/>
                <a:r>
                  <a:rPr lang="en-US" b="0" dirty="0"/>
                  <a:t>Real-value </a:t>
                </a:r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d>
                      <m:dPr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  <a:blipFill>
                <a:blip r:embed="rId2"/>
                <a:stretch>
                  <a:fillRect l="-99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1923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8048-937F-124C-AF94-9B0561DA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37352-261C-9945-B93D-F294D9FCD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theory of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10127024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A1D6-B644-7949-9B18-ACA52AA5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Real-Value Target and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 far, we focus on binary target function and binary error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Binary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−1,1}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Real-value functions [”</a:t>
                </a:r>
                <a:r>
                  <a:rPr lang="en-US" b="1" dirty="0">
                    <a:solidFill>
                      <a:schemeClr val="accent2"/>
                    </a:solidFill>
                  </a:rPr>
                  <a:t>regression</a:t>
                </a:r>
                <a:r>
                  <a:rPr lang="en-US" dirty="0"/>
                  <a:t>”] and squared error?</a:t>
                </a:r>
              </a:p>
              <a:p>
                <a:endParaRPr lang="en-US" sz="200" dirty="0"/>
              </a:p>
              <a:p>
                <a:pPr lvl="1"/>
                <a:r>
                  <a:rPr lang="en-US" b="0" dirty="0"/>
                  <a:t>Real-value </a:t>
                </a:r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 error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  <a:blipFill>
                <a:blip r:embed="rId2"/>
                <a:stretch>
                  <a:fillRect l="-99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368" y="4341289"/>
            <a:ext cx="2474976" cy="230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5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A1D6-B644-7949-9B18-ACA52AA5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Real-Value Target and Square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Real-value functions [called ”</a:t>
                </a:r>
                <a:r>
                  <a:rPr lang="en-US" b="1" dirty="0">
                    <a:solidFill>
                      <a:schemeClr val="accent2"/>
                    </a:solidFill>
                  </a:rPr>
                  <a:t>regression</a:t>
                </a:r>
                <a:r>
                  <a:rPr lang="en-US" dirty="0"/>
                  <a:t>”] and squared error?</a:t>
                </a:r>
              </a:p>
              <a:p>
                <a:pPr lvl="1"/>
                <a:r>
                  <a:rPr lang="en-US" b="0" dirty="0"/>
                  <a:t>Real-value </a:t>
                </a:r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 error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Errors:</a:t>
                </a:r>
              </a:p>
              <a:p>
                <a:pPr lvl="1"/>
                <a:r>
                  <a:rPr lang="en-US" dirty="0"/>
                  <a:t>In-sample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Out-of-sample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Theory of generalization: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  <a:blipFill>
                <a:blip r:embed="rId2"/>
                <a:stretch>
                  <a:fillRect l="-996" t="-2326" b="-3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47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ABD5C-1019-5345-8640-4E79136C4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880"/>
                <a:ext cx="10890504" cy="667512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learned by some algorithm on the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We’ll make the dependency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explicit and write it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here.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[In VC theory, we consider the worst-case D through the definition of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]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  <m:d>
                              <m:dPr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  <m:d>
                              <m:dPr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mr-I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ABD5C-1019-5345-8640-4E79136C4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880"/>
                <a:ext cx="10890504" cy="6675120"/>
              </a:xfrm>
              <a:blipFill>
                <a:blip r:embed="rId2"/>
                <a:stretch>
                  <a:fillRect l="-816" t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/>
              <p:nvPr/>
            </p:nvSpPr>
            <p:spPr>
              <a:xfrm>
                <a:off x="7671649" y="1716758"/>
                <a:ext cx="3099983" cy="92402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Define “expected” hypothesis</a:t>
                </a:r>
                <a:b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</a:br>
                <a:endParaRPr lang="en-US" sz="2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649" y="1716758"/>
                <a:ext cx="3099983" cy="92402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0" y="2663878"/>
            <a:ext cx="1121664" cy="3121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7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Finishing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Variance</m:t>
                        </m:r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Bias</m:t>
                        </m:r>
                        <m: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Variance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Bias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Bias-Variance Decomposition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377440"/>
            <a:ext cx="1121664" cy="3121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/>
              <p:nvPr/>
            </p:nvSpPr>
            <p:spPr>
              <a:xfrm>
                <a:off x="9150023" y="1436675"/>
                <a:ext cx="2590874" cy="16600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 random variable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 mean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/>
                <a:r>
                  <a:rPr lang="en-US" b="0" dirty="0">
                    <a:solidFill>
                      <a:schemeClr val="bg1"/>
                    </a:solidFill>
                  </a:rPr>
                  <a:t>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i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23" y="1436675"/>
                <a:ext cx="2590874" cy="166009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F927EBB-4CDA-B243-BE41-11FF8416167A}"/>
                  </a:ext>
                </a:extLst>
              </p:cNvPr>
              <p:cNvSpPr/>
              <p:nvPr/>
            </p:nvSpPr>
            <p:spPr>
              <a:xfrm>
                <a:off x="9150022" y="201613"/>
                <a:ext cx="2265602" cy="7310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F927EBB-4CDA-B243-BE41-11FF84161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22" y="201613"/>
                <a:ext cx="2265602" cy="7310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51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This is a </a:t>
                </a:r>
                <a:r>
                  <a:rPr lang="en-US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conceptual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decomposition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Both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are unknown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We can’t really calculate bias and variance in practice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However, it provides a conceptual guideline in 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19737" r="-255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20000" r="-282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527324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489571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01EE-6A44-FF49-A966-5E52AE616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/>
              <p:nvPr/>
            </p:nvSpPr>
            <p:spPr>
              <a:xfrm>
                <a:off x="5969890" y="1869246"/>
                <a:ext cx="4958280" cy="669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𝐏𝐫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𝝂</m:t>
                                  </m:r>
                                </m:e>
                              </m:d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</m:e>
                      </m:func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890" y="1869246"/>
                <a:ext cx="4958280" cy="669607"/>
              </a:xfrm>
              <a:prstGeom prst="rect">
                <a:avLst/>
              </a:prstGeom>
              <a:blipFill>
                <a:blip r:embed="rId2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F784B0E-8CFA-8E41-9D6D-ABEAB4B8F9FB}"/>
              </a:ext>
            </a:extLst>
          </p:cNvPr>
          <p:cNvGrpSpPr/>
          <p:nvPr/>
        </p:nvGrpSpPr>
        <p:grpSpPr>
          <a:xfrm>
            <a:off x="255075" y="2156735"/>
            <a:ext cx="5369169" cy="3491006"/>
            <a:chOff x="6096000" y="2741765"/>
            <a:chExt cx="5626100" cy="36580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D3D47E-88A7-7042-BA8E-810A27E7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3BDD7-FC2F-4047-BFAA-79862D47095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1F5195-FB09-C343-AC1D-2A915B9A62B6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2F7C77-8EC7-2743-866D-59DA9BCF5B6E}"/>
                  </a:ext>
                </a:extLst>
              </p:cNvPr>
              <p:cNvSpPr txBox="1"/>
              <p:nvPr/>
            </p:nvSpPr>
            <p:spPr>
              <a:xfrm>
                <a:off x="6055615" y="2955456"/>
                <a:ext cx="5383910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Define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2F7C77-8EC7-2743-866D-59DA9BCF5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615" y="2955456"/>
                <a:ext cx="5383910" cy="1815882"/>
              </a:xfrm>
              <a:prstGeom prst="rect">
                <a:avLst/>
              </a:prstGeom>
              <a:blipFill>
                <a:blip r:embed="rId4"/>
                <a:stretch>
                  <a:fillRect l="-2353" t="-3472" r="-1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4B15271-BF83-9F4B-B6CC-BB796EA6465C}"/>
              </a:ext>
            </a:extLst>
          </p:cNvPr>
          <p:cNvGrpSpPr/>
          <p:nvPr/>
        </p:nvGrpSpPr>
        <p:grpSpPr>
          <a:xfrm>
            <a:off x="6567758" y="4985557"/>
            <a:ext cx="3814763" cy="1585235"/>
            <a:chOff x="8143875" y="284013"/>
            <a:chExt cx="3814763" cy="158523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BEA1474-D058-004F-BED7-9309CCB0CF42}"/>
                </a:ext>
              </a:extLst>
            </p:cNvPr>
            <p:cNvSpPr/>
            <p:nvPr/>
          </p:nvSpPr>
          <p:spPr>
            <a:xfrm>
              <a:off x="8143875" y="284013"/>
              <a:ext cx="3814763" cy="15852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67A267-110D-EB4D-9643-E0DD865E5CD5}"/>
                    </a:ext>
                  </a:extLst>
                </p:cNvPr>
                <p:cNvSpPr txBox="1"/>
                <p:nvPr/>
              </p:nvSpPr>
              <p:spPr>
                <a:xfrm>
                  <a:off x="8324815" y="414910"/>
                  <a:ext cx="3432030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Informal intuitions of notations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# sample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probability of “bad” event</a:t>
                  </a:r>
                </a:p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error of estimation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67A267-110D-EB4D-9643-E0DD865E5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15" y="414910"/>
                  <a:ext cx="3432030" cy="1323439"/>
                </a:xfrm>
                <a:prstGeom prst="rect">
                  <a:avLst/>
                </a:prstGeom>
                <a:blipFill>
                  <a:blip r:embed="rId5"/>
                  <a:stretch>
                    <a:fillRect l="-1471" t="-1905" r="-73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4325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02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𝕝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dirty="0"/>
                  <a:t>   [In-sample error, analogy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𝜈</m:t>
                    </m:r>
                  </m:oMath>
                </a14:m>
                <a:r>
                  <a:rPr lang="en-US" dirty="0"/>
                  <a:t>]</a:t>
                </a:r>
              </a:p>
              <a:p>
                <a:pPr lvl="1"/>
                <a:endParaRPr lang="en-US" sz="12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</a:t>
                </a:r>
                <a:r>
                  <a:rPr lang="en-US" dirty="0"/>
                  <a:t>[Out-of-sample error, analogy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/>
                  <a:t>]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 bounds</a:t>
                </a:r>
              </a:p>
              <a:p>
                <a:pPr lvl="1"/>
                <a:r>
                  <a:rPr lang="en-US" dirty="0"/>
                  <a:t>Fixed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  <a:r>
                  <a:rPr lang="en-US" dirty="0">
                    <a:latin typeface="Cambria Math" charset="0"/>
                  </a:rPr>
                  <a:t>(verification)</a:t>
                </a:r>
                <a:br>
                  <a:rPr lang="en-US" sz="1200" dirty="0">
                    <a:latin typeface="Cambria Math" charset="0"/>
                  </a:rPr>
                </a:br>
                <a:br>
                  <a:rPr lang="en-US" sz="1200" i="1" dirty="0">
                    <a:solidFill>
                      <a:schemeClr val="accent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  <m:r>
                                  <a:rPr lang="en-US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  <m:r>
                                  <a:rPr lang="en-US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m:rPr>
                                <m:sty m:val="p"/>
                              </m:rP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</m:d>
                      </m:e>
                    </m:func>
                    <m:r>
                      <a:rPr lang="en-US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  <m:sup>
                            <m: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Finite hypothesis set: learn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br>
                  <a:rPr lang="en-US" sz="1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0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𝑀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021"/>
              </a:xfrm>
              <a:blipFill>
                <a:blip r:embed="rId2"/>
                <a:stretch>
                  <a:fillRect l="-1086" t="-3200" b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855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Dealing with Infinite Hypothesis Set: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Most of the practical cases involve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Instead of </a:t>
                </a:r>
                <a:r>
                  <a:rPr lang="en-US" dirty="0">
                    <a:solidFill>
                      <a:schemeClr val="accent2"/>
                    </a:solidFill>
                  </a:rPr>
                  <a:t># hypothesis</a:t>
                </a:r>
                <a:r>
                  <a:rPr lang="en-US" dirty="0"/>
                  <a:t>, counting </a:t>
                </a:r>
                <a:r>
                  <a:rPr lang="en-US" dirty="0">
                    <a:solidFill>
                      <a:schemeClr val="accent2"/>
                    </a:solidFill>
                  </a:rPr>
                  <a:t>“effective” # </a:t>
                </a:r>
                <a:r>
                  <a:rPr lang="en-US" dirty="0"/>
                  <a:t>hypothesis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u="sng" dirty="0"/>
              </a:p>
              <a:p>
                <a:r>
                  <a:rPr lang="en-US" u="sng" dirty="0"/>
                  <a:t>Dichotomies</a:t>
                </a:r>
              </a:p>
              <a:p>
                <a:pPr lvl="1"/>
                <a:r>
                  <a:rPr lang="en-US" dirty="0"/>
                  <a:t>Informally, consider a dichotomy as “data-dependent” hypothesis</a:t>
                </a:r>
              </a:p>
              <a:p>
                <a:pPr lvl="1"/>
                <a:r>
                  <a:rPr lang="en-US" dirty="0"/>
                  <a:t>Characterized by both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data points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2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2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br>
                  <a:rPr lang="en-US" sz="1200" i="1" dirty="0">
                    <a:latin typeface="Cambria Math" panose="02040503050406030204" pitchFamily="18" charset="0"/>
                  </a:rPr>
                </a:br>
                <a:br>
                  <a:rPr lang="en-US" sz="200" i="1" dirty="0">
                    <a:latin typeface="Cambria Math" panose="02040503050406030204" pitchFamily="18" charset="0"/>
                  </a:rPr>
                </a:br>
                <a:endParaRPr lang="en-US" sz="200" dirty="0"/>
              </a:p>
              <a:p>
                <a:pPr lvl="1"/>
                <a:r>
                  <a:rPr lang="en-US" dirty="0"/>
                  <a:t>The set of possible prediction combinations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can induce on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Growth function</a:t>
                </a:r>
              </a:p>
              <a:p>
                <a:pPr lvl="1"/>
                <a:r>
                  <a:rPr lang="en-US" dirty="0"/>
                  <a:t>Largest number of dichotomies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induce across all possible data sets of size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60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B9D5-6C68-BA4A-B740-0B8F5868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on Growth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F3713-CA0B-F342-890A-0F496542DA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481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 = Positive rays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H = Positive intervals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H = Convex sets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F3713-CA0B-F342-890A-0F496542DA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48193"/>
              </a:xfrm>
              <a:blipFill>
                <a:blip r:embed="rId3"/>
                <a:stretch>
                  <a:fillRect l="-965" t="-2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3EFA07E-0078-B94A-913F-05F1A2E4DAA3}"/>
              </a:ext>
            </a:extLst>
          </p:cNvPr>
          <p:cNvGrpSpPr/>
          <p:nvPr/>
        </p:nvGrpSpPr>
        <p:grpSpPr>
          <a:xfrm>
            <a:off x="6529835" y="1566052"/>
            <a:ext cx="4870618" cy="1325564"/>
            <a:chOff x="1921935" y="3064933"/>
            <a:chExt cx="7315200" cy="22750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4C3499-8FCD-BC4C-8378-0E39C768B649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744557"/>
              <a:chOff x="3869268" y="4141358"/>
              <a:chExt cx="7315200" cy="744557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65B9129F-4D3B-C748-AFDA-DD19FF6ED9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BF01444-7CA4-DF42-8DF6-03CEBF801A2E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01F29EA-A0D3-CC46-AFDC-D84ADED3CAF4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7EBD26F-C192-F64E-AB9E-4A8D1A79668B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34E7432-F28E-BB49-918E-0EFD0E4A5464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5DD66E7-7DA8-DD4D-84BC-583E09124E5D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F8C7E80-9524-6544-B1A4-7B1A8693AEC4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4505A8-D443-9C44-A722-94E9044630B3}"/>
                  </a:ext>
                </a:extLst>
              </p:cNvPr>
              <p:cNvSpPr txBox="1"/>
              <p:nvPr/>
            </p:nvSpPr>
            <p:spPr>
              <a:xfrm>
                <a:off x="8303686" y="4141358"/>
                <a:ext cx="389468" cy="416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…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5C9D1D6-7EE3-3842-908E-12B75B5A7D92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65ED061-44F0-5C4F-817E-529AAC2ABEFD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57D2118-B3B1-A441-9892-06AA4D5AA150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A648686-8C46-9C45-BFC0-8A70AD0CDE8F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A648686-8C46-9C45-BFC0-8A70AD0CDE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6"/>
                    <a:ext cx="389468" cy="41602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2085CDA-EFC1-B547-912E-827166D2FA69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3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2085CDA-EFC1-B547-912E-827166D2FA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3" y="4410666"/>
                    <a:ext cx="389468" cy="41602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4545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F2AFD08-6173-9A44-BEA0-E7619D7A7495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F2AFD08-6173-9A44-BEA0-E7619D7A74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6"/>
                    <a:ext cx="389468" cy="41602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1B8C984-563C-7648-8BBD-DE66FEE06D1A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8" cy="4754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1B8C984-563C-7648-8BBD-DE66FEE06D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8" cy="47540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90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A406499-D0FD-B64E-9CA8-0831E7492AE6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0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A406499-D0FD-B64E-9CA8-0831E7492A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0" y="4410666"/>
                    <a:ext cx="389468" cy="4160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DC38BE5-AA5D-BF49-A772-E9D9E265C4DB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DC38BE5-AA5D-BF49-A772-E9D9E265C4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6"/>
                    <a:ext cx="389468" cy="41602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4762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E542151-D61A-3B45-8756-2AD220DEFA59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E542151-D61A-3B45-8756-2AD220DEFA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6"/>
                    <a:ext cx="389468" cy="41602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4762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D3C2A55-8976-B446-8D2B-99B241A2D236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0"/>
                    <a:ext cx="553004" cy="4754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D3C2A55-8976-B446-8D2B-99B241A2D2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0"/>
                    <a:ext cx="553004" cy="47540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9C2A954-9C4D-8D45-9086-AAC8A438921A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6" y="4406753"/>
                    <a:ext cx="621193" cy="4754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9C2A954-9C4D-8D45-9086-AAC8A43892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6" y="4406753"/>
                    <a:ext cx="621193" cy="47540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60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FB73058-49DF-B144-9820-50391A94AB09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071663"/>
              <a:chOff x="3869268" y="3420695"/>
              <a:chExt cx="7315200" cy="2071663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8587CD2-C512-9B43-A62F-A2EFF1E44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CE5E9EC-5D25-AE4F-A4B7-5E6B05FC52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74FF070-7EC0-344C-8405-1D89B3F723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5688ED3-85B9-F345-A530-88D35D86BF34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5688ED3-85B9-F345-A530-88D35D86BF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8" cy="41602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A94D5C-F0EB-9640-9235-08C530E71CB2}"/>
                </a:ext>
              </a:extLst>
            </p:cNvPr>
            <p:cNvSpPr txBox="1"/>
            <p:nvPr/>
          </p:nvSpPr>
          <p:spPr>
            <a:xfrm>
              <a:off x="5168901" y="3064933"/>
              <a:ext cx="1225255" cy="416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DD92BD-679B-6545-BF9C-00F047A5E03D}"/>
                </a:ext>
              </a:extLst>
            </p:cNvPr>
            <p:cNvSpPr txBox="1"/>
            <p:nvPr/>
          </p:nvSpPr>
          <p:spPr>
            <a:xfrm>
              <a:off x="3570782" y="3064933"/>
              <a:ext cx="1179510" cy="416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5E65F9-32FD-B049-816B-5FE04BDF027B}"/>
              </a:ext>
            </a:extLst>
          </p:cNvPr>
          <p:cNvGrpSpPr/>
          <p:nvPr/>
        </p:nvGrpSpPr>
        <p:grpSpPr>
          <a:xfrm>
            <a:off x="6445275" y="2908774"/>
            <a:ext cx="4870619" cy="1541336"/>
            <a:chOff x="1752601" y="3553119"/>
            <a:chExt cx="7315200" cy="231493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9006EBD-EAAB-6845-9328-9FBC55218545}"/>
                </a:ext>
              </a:extLst>
            </p:cNvPr>
            <p:cNvGrpSpPr/>
            <p:nvPr/>
          </p:nvGrpSpPr>
          <p:grpSpPr>
            <a:xfrm>
              <a:off x="1752601" y="4517057"/>
              <a:ext cx="7315200" cy="685334"/>
              <a:chOff x="3869268" y="4141358"/>
              <a:chExt cx="7315200" cy="685334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6FDDC6A-EF8C-4C4E-8E07-1F17A32855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C99C3EE-DCE3-8B48-A89E-6D934507F082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6CE0F9AB-F4A1-9F40-A124-4114D9BC49E2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966EFE8-C0CA-4A4E-8337-CCF3AABFBE36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EF941FA-F4C1-B34D-A974-4F592E0E1A1D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838EE07-C0D6-0945-8D0B-255888530F52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983F3EE-912D-2C48-B501-AAB56526B465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03CFFBE-E433-0B4F-9A2C-8331DAC948DA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8" cy="416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…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D3305437-AC10-6A49-9AF6-8E0674EC070D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9F45BD2-F543-DE4F-A194-E9E3CA30BB04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40B21D2-17E6-B14C-82A0-BB9A4A4EEEA3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691E7D9C-4D23-3147-A85D-B8ADA2EF4915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691E7D9C-4D23-3147-A85D-B8ADA2EF49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6"/>
                    <a:ext cx="389468" cy="41602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04AAFF70-79BF-194F-A394-EDAC65B998CD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3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04AAFF70-79BF-194F-A394-EDAC65B998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3" y="4410666"/>
                    <a:ext cx="389468" cy="41602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08095A0-E33C-614C-9303-7C4454D42BDC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08095A0-E33C-614C-9303-7C4454D42B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6"/>
                    <a:ext cx="389468" cy="41602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66956789-399F-D048-80BB-8274BBE761CD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4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66956789-399F-D048-80BB-8274BBE761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4"/>
                    <a:ext cx="389468" cy="41602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26065AE3-FFD5-944A-A881-520AF4ADEFA4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0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26065AE3-FFD5-944A-A881-520AF4ADEF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0" y="4410666"/>
                    <a:ext cx="389468" cy="41602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037F49CE-2E52-3C42-95EE-F8FEBDAE24CF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2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037F49CE-2E52-3C42-95EE-F8FEBDAE24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2" y="4410666"/>
                    <a:ext cx="389468" cy="41602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D60F0E8D-641B-784C-B729-0946291A5C5C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7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D60F0E8D-641B-784C-B729-0946291A5C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7" y="4410666"/>
                    <a:ext cx="389468" cy="41602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2C8E3E50-C92C-7C40-A86C-8641B3E87B05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9" y="4410511"/>
                    <a:ext cx="553004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2C8E3E50-C92C-7C40-A86C-8641B3E87B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9" y="4410511"/>
                    <a:ext cx="553004" cy="416026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94D6F67-4133-D54D-8158-99613CB31CD7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4" y="4406754"/>
                    <a:ext cx="621193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94D6F67-4133-D54D-8158-99613CB31C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4" y="4406754"/>
                    <a:ext cx="621193" cy="41602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919D196-DA12-EA4A-A800-9373CBBD21E6}"/>
                </a:ext>
              </a:extLst>
            </p:cNvPr>
            <p:cNvGrpSpPr/>
            <p:nvPr/>
          </p:nvGrpSpPr>
          <p:grpSpPr>
            <a:xfrm>
              <a:off x="1752601" y="3796394"/>
              <a:ext cx="7315200" cy="2071663"/>
              <a:chOff x="3869268" y="3420695"/>
              <a:chExt cx="7315200" cy="207166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08AB8F4A-1D9A-404F-BDD6-FEFC546E95C2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071663"/>
                <a:chOff x="3869268" y="3420695"/>
                <a:chExt cx="7315200" cy="2071663"/>
              </a:xfrm>
            </p:grpSpPr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474832E1-7ACB-A646-BCFE-E261332CCB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1B99EAB3-2845-FB41-823E-FF68D7D82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80B9922B-D936-7741-AA40-6CA6582BC7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9D017964-8A7C-BA47-90CA-C357DDAA1B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3" y="5076332"/>
                      <a:ext cx="389468" cy="4160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9D017964-8A7C-BA47-90CA-C357DDAA1B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3" y="5076332"/>
                      <a:ext cx="389468" cy="416026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9408F30-E5CC-8149-948F-DE8256FE27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8282B610-F272-2F45-952C-81636AE329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2" y="5076332"/>
                      <a:ext cx="389468" cy="4160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8282B610-F272-2F45-952C-81636AE3295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2" y="5076332"/>
                      <a:ext cx="389468" cy="416026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00D0066-F0F1-EA45-B19C-018B2CFED91D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59242B-AAFF-4F44-8643-05F98C15336D}"/>
                </a:ext>
              </a:extLst>
            </p:cNvPr>
            <p:cNvSpPr txBox="1"/>
            <p:nvPr/>
          </p:nvSpPr>
          <p:spPr>
            <a:xfrm>
              <a:off x="5579318" y="3553119"/>
              <a:ext cx="1225254" cy="416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944EA7-B37E-5C4C-9DAE-57B2BB1A5558}"/>
                </a:ext>
              </a:extLst>
            </p:cNvPr>
            <p:cNvSpPr txBox="1"/>
            <p:nvPr/>
          </p:nvSpPr>
          <p:spPr>
            <a:xfrm>
              <a:off x="3296414" y="3553119"/>
              <a:ext cx="1179509" cy="416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3A3772-BE1A-344C-9A55-CC53F0422820}"/>
                </a:ext>
              </a:extLst>
            </p:cNvPr>
            <p:cNvSpPr txBox="1"/>
            <p:nvPr/>
          </p:nvSpPr>
          <p:spPr>
            <a:xfrm>
              <a:off x="7559185" y="3553119"/>
              <a:ext cx="1179509" cy="416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717374" y="4558305"/>
            <a:ext cx="2025994" cy="1317958"/>
            <a:chOff x="7717374" y="4558305"/>
            <a:chExt cx="2025994" cy="1317958"/>
          </a:xfrm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DF2726E8-BE47-414F-B859-943A92326C0D}"/>
                </a:ext>
              </a:extLst>
            </p:cNvPr>
            <p:cNvSpPr/>
            <p:nvPr/>
          </p:nvSpPr>
          <p:spPr>
            <a:xfrm>
              <a:off x="7717374" y="4558305"/>
              <a:ext cx="1247770" cy="1317958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Predcit</a:t>
              </a:r>
              <a:r>
                <a:rPr lang="en-US" sz="1200" dirty="0">
                  <a:solidFill>
                    <a:schemeClr val="tx1"/>
                  </a:solidFill>
                </a:rPr>
                <a:t> +1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25289D-40C2-6947-85AE-F5202CB083D6}"/>
                </a:ext>
              </a:extLst>
            </p:cNvPr>
            <p:cNvSpPr txBox="1"/>
            <p:nvPr/>
          </p:nvSpPr>
          <p:spPr>
            <a:xfrm>
              <a:off x="8864929" y="5078784"/>
              <a:ext cx="878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Predict 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446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CFDF9-2661-A548-A5C9-0D1D019A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Growth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Largest number of “effective”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can induce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data points</a:t>
                </a:r>
              </a:p>
              <a:p>
                <a:pPr lvl="1"/>
                <a:r>
                  <a:rPr lang="en-US" dirty="0"/>
                  <a:t>A more precise “complexity” measure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Goal: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in finite-hypothesis analysis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VC Generalization Bound (VC Inequality, 1971)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  <a:blipFill>
                <a:blip r:embed="rId2"/>
                <a:stretch>
                  <a:fillRect l="-1086" t="-2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72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15169</TotalTime>
  <Words>3514</Words>
  <Application>Microsoft Macintosh PowerPoint</Application>
  <PresentationFormat>Widescreen</PresentationFormat>
  <Paragraphs>792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Logistics: Homework 1</vt:lpstr>
      <vt:lpstr>Logistics: Office Hours</vt:lpstr>
      <vt:lpstr>Recap</vt:lpstr>
      <vt:lpstr>Hoeffding’s Inequality</vt:lpstr>
      <vt:lpstr>Connection to Learning</vt:lpstr>
      <vt:lpstr>Dealing with Infinite Hypothesis Set: M→∞</vt:lpstr>
      <vt:lpstr>Examples on Growth Functions</vt:lpstr>
      <vt:lpstr>Why Growth Function?</vt:lpstr>
      <vt:lpstr>Today’s Lecture</vt:lpstr>
      <vt:lpstr>Bounding Growth Function</vt:lpstr>
      <vt:lpstr>Bounding Growth Function</vt:lpstr>
      <vt:lpstr>Practice</vt:lpstr>
      <vt:lpstr>Practice</vt:lpstr>
      <vt:lpstr>Practice</vt:lpstr>
      <vt:lpstr>Practice</vt:lpstr>
      <vt:lpstr>Why Break Points?</vt:lpstr>
      <vt:lpstr>Why Break Points?</vt:lpstr>
      <vt:lpstr>Applying Break Points in VC Bound</vt:lpstr>
      <vt:lpstr>H is Either Good or Bad</vt:lpstr>
      <vt:lpstr>VC Dimension</vt:lpstr>
      <vt:lpstr>VC Dimension</vt:lpstr>
      <vt:lpstr>VC Dimension</vt:lpstr>
      <vt:lpstr>Discussion on the VC Theory</vt:lpstr>
      <vt:lpstr>PowerPoint Presentation</vt:lpstr>
      <vt:lpstr>Discussion on the VC Theory</vt:lpstr>
      <vt:lpstr>PowerPoint Presentation</vt:lpstr>
      <vt:lpstr>Discussion on the VC Theory</vt:lpstr>
      <vt:lpstr>Discussion on the VC Theory</vt:lpstr>
      <vt:lpstr>Sample Complexity</vt:lpstr>
      <vt:lpstr>Test Set</vt:lpstr>
      <vt:lpstr>Test Set</vt:lpstr>
      <vt:lpstr>Proof: Bounding Growth Functions</vt:lpstr>
      <vt:lpstr>Recall: Theorem in Bounding Growth Function</vt:lpstr>
      <vt:lpstr>Proof Sketch</vt:lpstr>
      <vt:lpstr>Key Intuitions</vt:lpstr>
      <vt:lpstr>Proof Intuitions</vt:lpstr>
      <vt:lpstr>Proof Intuitions</vt:lpstr>
      <vt:lpstr>Proof Intuitions</vt:lpstr>
      <vt:lpstr>Proof Intuitions</vt:lpstr>
      <vt:lpstr>Bounding Growth Function using Break Points</vt:lpstr>
      <vt:lpstr>Bias-Variance Decomposition</vt:lpstr>
      <vt:lpstr>Real-Value Target and Squared Error</vt:lpstr>
      <vt:lpstr>Bias-Variance Decomposition</vt:lpstr>
      <vt:lpstr>Real-Value Target and Squared Error</vt:lpstr>
      <vt:lpstr>Real-Value Target and Square Error</vt:lpstr>
      <vt:lpstr>PowerPoint Presentation</vt:lpstr>
      <vt:lpstr>Finishing Up</vt:lpstr>
      <vt:lpstr>Discussion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1490</cp:revision>
  <cp:lastPrinted>2020-01-30T15:48:42Z</cp:lastPrinted>
  <dcterms:created xsi:type="dcterms:W3CDTF">2017-08-24T15:35:37Z</dcterms:created>
  <dcterms:modified xsi:type="dcterms:W3CDTF">2022-09-09T17:47:54Z</dcterms:modified>
</cp:coreProperties>
</file>